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Figtree Black"/>
      <p:bold r:id="rId28"/>
      <p:boldItalic r:id="rId29"/>
    </p:embeddedFont>
    <p:embeddedFont>
      <p:font typeface="Roboto Black"/>
      <p:bold r:id="rId30"/>
      <p:boldItalic r:id="rId31"/>
    </p:embeddedFont>
    <p:embeddedFont>
      <p:font typeface="Hanken Grotesk"/>
      <p:regular r:id="rId32"/>
      <p:bold r:id="rId33"/>
      <p:italic r:id="rId34"/>
      <p:boldItalic r:id="rId35"/>
    </p:embeddedFont>
    <p:embeddedFont>
      <p:font typeface="Roboto"/>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8F2DCF-F02D-4322-9677-F9D46250085B}">
  <a:tblStyle styleId="{AB8F2DCF-F02D-4322-9677-F9D4625008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FigtreeBlack-bold.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igtreeBlack-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lack-boldItalic.fntdata"/><Relationship Id="rId30" Type="http://schemas.openxmlformats.org/officeDocument/2006/relationships/font" Target="fonts/RobotoBlack-bold.fntdata"/><Relationship Id="rId11" Type="http://schemas.openxmlformats.org/officeDocument/2006/relationships/slide" Target="slides/slide5.xml"/><Relationship Id="rId33" Type="http://schemas.openxmlformats.org/officeDocument/2006/relationships/font" Target="fonts/HankenGrotesk-bold.fntdata"/><Relationship Id="rId10" Type="http://schemas.openxmlformats.org/officeDocument/2006/relationships/slide" Target="slides/slide4.xml"/><Relationship Id="rId32" Type="http://schemas.openxmlformats.org/officeDocument/2006/relationships/font" Target="fonts/HankenGrotesk-regular.fntdata"/><Relationship Id="rId13" Type="http://schemas.openxmlformats.org/officeDocument/2006/relationships/slide" Target="slides/slide7.xml"/><Relationship Id="rId35" Type="http://schemas.openxmlformats.org/officeDocument/2006/relationships/font" Target="fonts/HankenGrotesk-boldItalic.fntdata"/><Relationship Id="rId12" Type="http://schemas.openxmlformats.org/officeDocument/2006/relationships/slide" Target="slides/slide6.xml"/><Relationship Id="rId34" Type="http://schemas.openxmlformats.org/officeDocument/2006/relationships/font" Target="fonts/HankenGrotesk-italic.fntdata"/><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68ca7ef4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68ca7ef4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c7997bf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c7997bf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c7997bf2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1c7997bf2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Concert fees show a strong positive correlation with track length and collaboration impact, highlighting that longer tracks and impactful collaborations significantly boost artist earnings.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Additionally, higher engagement scores are linked to a larger number of collaborations, emphasizing the role of partnerships in enhancing audience reach and interaction.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Notably, artists like Snoop Dogg emerge as key outliers, with exceptionally high collaboration impact and a substantial number of collaborative tracks, demonstrating their pivotal influence and marketability in the music industry."</a:t>
            </a:r>
            <a:endParaRPr sz="19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c7997bf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c7997bf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c7997bf2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c7997bf2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c7997bf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c7997bf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7b871a4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7b871a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30b11eff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30b11eff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c7997bf2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c7997bf2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c7997bf2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c7997bf2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c7997bf2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c7997bf2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68bdccc6f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68bdccc6f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30108b6e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30108b6e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130108b6e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130108b6e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d9256fe6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d9256fe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c7997bf2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c7997bf2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30108b6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30108b6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30108b6e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30108b6e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c7997bf2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1c7997bf2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c7997bf2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c7997bf2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c7997bf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c7997bf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13" name="Google Shape;13;p2"/>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14" name="Google Shape;14;p2"/>
          <p:cNvSpPr txBox="1"/>
          <p:nvPr>
            <p:ph type="ctrTitle"/>
          </p:nvPr>
        </p:nvSpPr>
        <p:spPr>
          <a:xfrm>
            <a:off x="1087125" y="1670213"/>
            <a:ext cx="5897400" cy="139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1087125" y="2997488"/>
            <a:ext cx="58974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1"/>
          <p:cNvSpPr/>
          <p:nvPr/>
        </p:nvSpPr>
        <p:spPr>
          <a:xfrm>
            <a:off x="-342297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1"/>
          <p:cNvGrpSpPr/>
          <p:nvPr/>
        </p:nvGrpSpPr>
        <p:grpSpPr>
          <a:xfrm>
            <a:off x="727425" y="-382650"/>
            <a:ext cx="7703400" cy="5907300"/>
            <a:chOff x="727425" y="-382650"/>
            <a:chExt cx="7703400" cy="5907300"/>
          </a:xfrm>
        </p:grpSpPr>
        <p:sp>
          <p:nvSpPr>
            <p:cNvPr id="82" name="Google Shape;82;p11"/>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1"/>
            <p:cNvCxnSpPr/>
            <p:nvPr/>
          </p:nvCxnSpPr>
          <p:spPr>
            <a:xfrm>
              <a:off x="727425" y="4608450"/>
              <a:ext cx="0" cy="916200"/>
            </a:xfrm>
            <a:prstGeom prst="straightConnector1">
              <a:avLst/>
            </a:prstGeom>
            <a:noFill/>
            <a:ln cap="flat" cmpd="sng" w="19050">
              <a:solidFill>
                <a:schemeClr val="dk1"/>
              </a:solidFill>
              <a:prstDash val="solid"/>
              <a:round/>
              <a:headEnd len="med" w="med" type="none"/>
              <a:tailEnd len="med" w="med" type="none"/>
            </a:ln>
          </p:spPr>
        </p:cxnSp>
        <p:cxnSp>
          <p:nvCxnSpPr>
            <p:cNvPr id="84" name="Google Shape;84;p11"/>
            <p:cNvCxnSpPr/>
            <p:nvPr/>
          </p:nvCxnSpPr>
          <p:spPr>
            <a:xfrm>
              <a:off x="8430775" y="-382650"/>
              <a:ext cx="0" cy="916200"/>
            </a:xfrm>
            <a:prstGeom prst="straightConnector1">
              <a:avLst/>
            </a:prstGeom>
            <a:noFill/>
            <a:ln cap="flat" cmpd="sng" w="19050">
              <a:solidFill>
                <a:schemeClr val="dk1"/>
              </a:solidFill>
              <a:prstDash val="solid"/>
              <a:round/>
              <a:headEnd len="med" w="med" type="none"/>
              <a:tailEnd len="med" w="med" type="none"/>
            </a:ln>
          </p:spPr>
        </p:cxnSp>
      </p:grpSp>
      <p:sp>
        <p:nvSpPr>
          <p:cNvPr id="85" name="Google Shape;85;p11"/>
          <p:cNvSpPr txBox="1"/>
          <p:nvPr>
            <p:ph hasCustomPrompt="1" type="title"/>
          </p:nvPr>
        </p:nvSpPr>
        <p:spPr>
          <a:xfrm>
            <a:off x="2603050" y="1856113"/>
            <a:ext cx="5827800" cy="1024500"/>
          </a:xfrm>
          <a:prstGeom prst="rect">
            <a:avLst/>
          </a:prstGeom>
          <a:solidFill>
            <a:schemeClr val="dk1"/>
          </a:solidFill>
        </p:spPr>
        <p:txBody>
          <a:bodyPr anchorCtr="0" anchor="ctr" bIns="91425" lIns="91425" spcFirstLastPara="1" rIns="91425" wrap="square" tIns="91425">
            <a:noAutofit/>
          </a:bodyPr>
          <a:lstStyle>
            <a:lvl1pPr indent="0" lvl="0" marL="0" rtl="0">
              <a:lnSpc>
                <a:spcPct val="115000"/>
              </a:lnSpc>
              <a:spcBef>
                <a:spcPts val="0"/>
              </a:spcBef>
              <a:spcAft>
                <a:spcPts val="0"/>
              </a:spcAft>
              <a:buSzPts val="9600"/>
              <a:buNone/>
              <a:defRPr sz="49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idx="1" type="subTitle"/>
          </p:nvPr>
        </p:nvSpPr>
        <p:spPr>
          <a:xfrm>
            <a:off x="2603050" y="2880588"/>
            <a:ext cx="5827800" cy="4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8"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3"/>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93" name="Google Shape;93;p13"/>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94" name="Google Shape;94;p13"/>
          <p:cNvSpPr txBox="1"/>
          <p:nvPr>
            <p:ph type="title"/>
          </p:nvPr>
        </p:nvSpPr>
        <p:spPr>
          <a:xfrm>
            <a:off x="6632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3"/>
          <p:cNvSpPr txBox="1"/>
          <p:nvPr>
            <p:ph idx="1" type="subTitle"/>
          </p:nvPr>
        </p:nvSpPr>
        <p:spPr>
          <a:xfrm>
            <a:off x="78867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6" name="Google Shape;96;p13"/>
          <p:cNvSpPr txBox="1"/>
          <p:nvPr>
            <p:ph idx="2" type="subTitle"/>
          </p:nvPr>
        </p:nvSpPr>
        <p:spPr>
          <a:xfrm>
            <a:off x="78867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7" name="Google Shape;97;p13"/>
          <p:cNvSpPr txBox="1"/>
          <p:nvPr>
            <p:ph idx="3" type="subTitle"/>
          </p:nvPr>
        </p:nvSpPr>
        <p:spPr>
          <a:xfrm>
            <a:off x="3418500"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8" name="Google Shape;98;p13"/>
          <p:cNvSpPr txBox="1"/>
          <p:nvPr>
            <p:ph idx="4" type="subTitle"/>
          </p:nvPr>
        </p:nvSpPr>
        <p:spPr>
          <a:xfrm>
            <a:off x="3418500"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9" name="Google Shape;99;p13"/>
          <p:cNvSpPr txBox="1"/>
          <p:nvPr>
            <p:ph hasCustomPrompt="1" idx="5" type="title"/>
          </p:nvPr>
        </p:nvSpPr>
        <p:spPr>
          <a:xfrm>
            <a:off x="9195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6" type="title"/>
          </p:nvPr>
        </p:nvSpPr>
        <p:spPr>
          <a:xfrm>
            <a:off x="3509050"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7" type="title"/>
          </p:nvPr>
        </p:nvSpPr>
        <p:spPr>
          <a:xfrm>
            <a:off x="9195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8" type="title"/>
          </p:nvPr>
        </p:nvSpPr>
        <p:spPr>
          <a:xfrm>
            <a:off x="35282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9" type="subTitle"/>
          </p:nvPr>
        </p:nvSpPr>
        <p:spPr>
          <a:xfrm>
            <a:off x="604832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4" name="Google Shape;104;p13"/>
          <p:cNvSpPr txBox="1"/>
          <p:nvPr>
            <p:ph idx="13" type="subTitle"/>
          </p:nvPr>
        </p:nvSpPr>
        <p:spPr>
          <a:xfrm>
            <a:off x="604832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5" name="Google Shape;105;p13"/>
          <p:cNvSpPr txBox="1"/>
          <p:nvPr>
            <p:ph hasCustomPrompt="1" idx="14" type="title"/>
          </p:nvPr>
        </p:nvSpPr>
        <p:spPr>
          <a:xfrm>
            <a:off x="61369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15" type="title"/>
          </p:nvPr>
        </p:nvSpPr>
        <p:spPr>
          <a:xfrm>
            <a:off x="61369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idx="16" type="subTitle"/>
          </p:nvPr>
        </p:nvSpPr>
        <p:spPr>
          <a:xfrm>
            <a:off x="78867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8" name="Google Shape;108;p13"/>
          <p:cNvSpPr txBox="1"/>
          <p:nvPr>
            <p:ph idx="17" type="subTitle"/>
          </p:nvPr>
        </p:nvSpPr>
        <p:spPr>
          <a:xfrm>
            <a:off x="78867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9" name="Google Shape;109;p13"/>
          <p:cNvSpPr txBox="1"/>
          <p:nvPr>
            <p:ph idx="18" type="subTitle"/>
          </p:nvPr>
        </p:nvSpPr>
        <p:spPr>
          <a:xfrm>
            <a:off x="3418500"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0" name="Google Shape;110;p13"/>
          <p:cNvSpPr txBox="1"/>
          <p:nvPr>
            <p:ph idx="19" type="subTitle"/>
          </p:nvPr>
        </p:nvSpPr>
        <p:spPr>
          <a:xfrm>
            <a:off x="3418500"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1" name="Google Shape;111;p13"/>
          <p:cNvSpPr txBox="1"/>
          <p:nvPr>
            <p:ph idx="20" type="subTitle"/>
          </p:nvPr>
        </p:nvSpPr>
        <p:spPr>
          <a:xfrm>
            <a:off x="604832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2" name="Google Shape;112;p13"/>
          <p:cNvSpPr txBox="1"/>
          <p:nvPr>
            <p:ph idx="21" type="subTitle"/>
          </p:nvPr>
        </p:nvSpPr>
        <p:spPr>
          <a:xfrm>
            <a:off x="604832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3" name="Shape 113"/>
        <p:cNvGrpSpPr/>
        <p:nvPr/>
      </p:nvGrpSpPr>
      <p:grpSpPr>
        <a:xfrm>
          <a:off x="0" y="0"/>
          <a:ext cx="0" cy="0"/>
          <a:chOff x="0" y="0"/>
          <a:chExt cx="0" cy="0"/>
        </a:xfrm>
      </p:grpSpPr>
      <p:sp>
        <p:nvSpPr>
          <p:cNvPr id="114" name="Google Shape;114;p14"/>
          <p:cNvSpPr/>
          <p:nvPr/>
        </p:nvSpPr>
        <p:spPr>
          <a:xfrm>
            <a:off x="-2125550" y="301862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4"/>
          <p:cNvGrpSpPr/>
          <p:nvPr/>
        </p:nvGrpSpPr>
        <p:grpSpPr>
          <a:xfrm>
            <a:off x="727425" y="-29250"/>
            <a:ext cx="8550550" cy="4637825"/>
            <a:chOff x="727425" y="-29250"/>
            <a:chExt cx="8550550" cy="4637825"/>
          </a:xfrm>
        </p:grpSpPr>
        <p:sp>
          <p:nvSpPr>
            <p:cNvPr id="116" name="Google Shape;116;p14"/>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4"/>
            <p:cNvCxnSpPr/>
            <p:nvPr/>
          </p:nvCxnSpPr>
          <p:spPr>
            <a:xfrm rot="10800000">
              <a:off x="727425" y="-292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118" name="Google Shape;118;p14"/>
            <p:cNvCxnSpPr/>
            <p:nvPr/>
          </p:nvCxnSpPr>
          <p:spPr>
            <a:xfrm>
              <a:off x="8430775" y="4608575"/>
              <a:ext cx="847200" cy="0"/>
            </a:xfrm>
            <a:prstGeom prst="straightConnector1">
              <a:avLst/>
            </a:prstGeom>
            <a:noFill/>
            <a:ln cap="flat" cmpd="sng" w="19050">
              <a:solidFill>
                <a:schemeClr val="dk1"/>
              </a:solidFill>
              <a:prstDash val="solid"/>
              <a:round/>
              <a:headEnd len="med" w="med" type="none"/>
              <a:tailEnd len="med" w="med" type="none"/>
            </a:ln>
          </p:spPr>
        </p:cxnSp>
      </p:grpSp>
      <p:sp>
        <p:nvSpPr>
          <p:cNvPr id="119" name="Google Shape;119;p14"/>
          <p:cNvSpPr txBox="1"/>
          <p:nvPr>
            <p:ph type="title"/>
          </p:nvPr>
        </p:nvSpPr>
        <p:spPr>
          <a:xfrm>
            <a:off x="2212125" y="2464650"/>
            <a:ext cx="59139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0" name="Google Shape;120;p14"/>
          <p:cNvSpPr txBox="1"/>
          <p:nvPr>
            <p:ph idx="1" type="subTitle"/>
          </p:nvPr>
        </p:nvSpPr>
        <p:spPr>
          <a:xfrm>
            <a:off x="2212125" y="838350"/>
            <a:ext cx="5913900" cy="162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atin typeface="Hanken Grotesk"/>
                <a:ea typeface="Hanken Grotesk"/>
                <a:cs typeface="Hanken Grotesk"/>
                <a:sym typeface="Hanken Grotesk"/>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5"/>
            <p:cNvCxnSpPr/>
            <p:nvPr/>
          </p:nvCxnSpPr>
          <p:spPr>
            <a:xfrm rot="10800000">
              <a:off x="-50475" y="232800"/>
              <a:ext cx="309300" cy="0"/>
            </a:xfrm>
            <a:prstGeom prst="straightConnector1">
              <a:avLst/>
            </a:prstGeom>
            <a:noFill/>
            <a:ln cap="flat" cmpd="sng" w="19050">
              <a:solidFill>
                <a:schemeClr val="dk1"/>
              </a:solidFill>
              <a:prstDash val="solid"/>
              <a:round/>
              <a:headEnd len="med" w="med" type="none"/>
              <a:tailEnd len="med" w="med" type="none"/>
            </a:ln>
          </p:spPr>
        </p:cxnSp>
      </p:grpSp>
      <p:sp>
        <p:nvSpPr>
          <p:cNvPr id="126" name="Google Shape;126;p15"/>
          <p:cNvSpPr txBox="1"/>
          <p:nvPr>
            <p:ph type="title"/>
          </p:nvPr>
        </p:nvSpPr>
        <p:spPr>
          <a:xfrm>
            <a:off x="720000" y="1203900"/>
            <a:ext cx="3198300" cy="1502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5"/>
          <p:cNvSpPr txBox="1"/>
          <p:nvPr>
            <p:ph idx="1" type="subTitle"/>
          </p:nvPr>
        </p:nvSpPr>
        <p:spPr>
          <a:xfrm>
            <a:off x="720000" y="2706062"/>
            <a:ext cx="31983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5"/>
          <p:cNvSpPr/>
          <p:nvPr>
            <p:ph idx="2" type="pic"/>
          </p:nvPr>
        </p:nvSpPr>
        <p:spPr>
          <a:xfrm>
            <a:off x="4494050" y="0"/>
            <a:ext cx="4650000" cy="5143500"/>
          </a:xfrm>
          <a:prstGeom prst="rect">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9"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6"/>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34" name="Google Shape;134;p16"/>
            <p:cNvCxnSpPr/>
            <p:nvPr/>
          </p:nvCxnSpPr>
          <p:spPr>
            <a:xfrm>
              <a:off x="8917525" y="4917300"/>
              <a:ext cx="239700" cy="0"/>
            </a:xfrm>
            <a:prstGeom prst="straightConnector1">
              <a:avLst/>
            </a:prstGeom>
            <a:noFill/>
            <a:ln cap="flat" cmpd="sng" w="19050">
              <a:solidFill>
                <a:schemeClr val="dk1"/>
              </a:solidFill>
              <a:prstDash val="solid"/>
              <a:round/>
              <a:headEnd len="med" w="med" type="none"/>
              <a:tailEnd len="med" w="med" type="none"/>
            </a:ln>
          </p:spPr>
        </p:cxnSp>
      </p:grpSp>
      <p:sp>
        <p:nvSpPr>
          <p:cNvPr id="135" name="Google Shape;135;p16"/>
          <p:cNvSpPr txBox="1"/>
          <p:nvPr>
            <p:ph type="title"/>
          </p:nvPr>
        </p:nvSpPr>
        <p:spPr>
          <a:xfrm>
            <a:off x="878875" y="1533125"/>
            <a:ext cx="3024900" cy="642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6"/>
          <p:cNvSpPr txBox="1"/>
          <p:nvPr>
            <p:ph idx="1" type="subTitle"/>
          </p:nvPr>
        </p:nvSpPr>
        <p:spPr>
          <a:xfrm>
            <a:off x="878875" y="2175300"/>
            <a:ext cx="3024900" cy="121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37" name="Shape 137"/>
        <p:cNvGrpSpPr/>
        <p:nvPr/>
      </p:nvGrpSpPr>
      <p:grpSpPr>
        <a:xfrm>
          <a:off x="0" y="0"/>
          <a:ext cx="0" cy="0"/>
          <a:chOff x="0" y="0"/>
          <a:chExt cx="0" cy="0"/>
        </a:xfrm>
      </p:grpSpPr>
      <p:sp>
        <p:nvSpPr>
          <p:cNvPr id="138" name="Google Shape;138;p1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7"/>
          <p:cNvGrpSpPr/>
          <p:nvPr/>
        </p:nvGrpSpPr>
        <p:grpSpPr>
          <a:xfrm>
            <a:off x="232200" y="232800"/>
            <a:ext cx="8937900" cy="4932875"/>
            <a:chOff x="232200" y="232800"/>
            <a:chExt cx="8937900" cy="4932875"/>
          </a:xfrm>
        </p:grpSpPr>
        <p:sp>
          <p:nvSpPr>
            <p:cNvPr id="140" name="Google Shape;140;p1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17"/>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42" name="Google Shape;142;p17"/>
            <p:cNvCxnSpPr/>
            <p:nvPr/>
          </p:nvCxnSpPr>
          <p:spPr>
            <a:xfrm>
              <a:off x="233525" y="4913075"/>
              <a:ext cx="0" cy="252600"/>
            </a:xfrm>
            <a:prstGeom prst="straightConnector1">
              <a:avLst/>
            </a:prstGeom>
            <a:noFill/>
            <a:ln cap="flat" cmpd="sng" w="19050">
              <a:solidFill>
                <a:schemeClr val="dk1"/>
              </a:solidFill>
              <a:prstDash val="solid"/>
              <a:round/>
              <a:headEnd len="med" w="med" type="none"/>
              <a:tailEnd len="med" w="med" type="none"/>
            </a:ln>
          </p:spPr>
        </p:cxnSp>
      </p:grpSp>
      <p:sp>
        <p:nvSpPr>
          <p:cNvPr id="143" name="Google Shape;143;p17"/>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3000"/>
              <a:buNone/>
              <a:defRPr>
                <a:latin typeface="Lato"/>
                <a:ea typeface="Lato"/>
                <a:cs typeface="Lato"/>
                <a:sym typeface="Lato"/>
              </a:defRPr>
            </a:lvl2pPr>
            <a:lvl3pPr lvl="2">
              <a:spcBef>
                <a:spcPts val="0"/>
              </a:spcBef>
              <a:spcAft>
                <a:spcPts val="0"/>
              </a:spcAft>
              <a:buSzPts val="3000"/>
              <a:buNone/>
              <a:defRPr>
                <a:latin typeface="Lato"/>
                <a:ea typeface="Lato"/>
                <a:cs typeface="Lato"/>
                <a:sym typeface="Lato"/>
              </a:defRPr>
            </a:lvl3pPr>
            <a:lvl4pPr lvl="3">
              <a:spcBef>
                <a:spcPts val="0"/>
              </a:spcBef>
              <a:spcAft>
                <a:spcPts val="0"/>
              </a:spcAft>
              <a:buSzPts val="3000"/>
              <a:buNone/>
              <a:defRPr>
                <a:latin typeface="Lato"/>
                <a:ea typeface="Lato"/>
                <a:cs typeface="Lato"/>
                <a:sym typeface="Lato"/>
              </a:defRPr>
            </a:lvl4pPr>
            <a:lvl5pPr lvl="4">
              <a:spcBef>
                <a:spcPts val="0"/>
              </a:spcBef>
              <a:spcAft>
                <a:spcPts val="0"/>
              </a:spcAft>
              <a:buSzPts val="3000"/>
              <a:buNone/>
              <a:defRPr>
                <a:latin typeface="Lato"/>
                <a:ea typeface="Lato"/>
                <a:cs typeface="Lato"/>
                <a:sym typeface="Lato"/>
              </a:defRPr>
            </a:lvl5pPr>
            <a:lvl6pPr lvl="5">
              <a:spcBef>
                <a:spcPts val="0"/>
              </a:spcBef>
              <a:spcAft>
                <a:spcPts val="0"/>
              </a:spcAft>
              <a:buSzPts val="3000"/>
              <a:buNone/>
              <a:defRPr>
                <a:latin typeface="Lato"/>
                <a:ea typeface="Lato"/>
                <a:cs typeface="Lato"/>
                <a:sym typeface="Lato"/>
              </a:defRPr>
            </a:lvl6pPr>
            <a:lvl7pPr lvl="6">
              <a:spcBef>
                <a:spcPts val="0"/>
              </a:spcBef>
              <a:spcAft>
                <a:spcPts val="0"/>
              </a:spcAft>
              <a:buSzPts val="3000"/>
              <a:buNone/>
              <a:defRPr>
                <a:latin typeface="Lato"/>
                <a:ea typeface="Lato"/>
                <a:cs typeface="Lato"/>
                <a:sym typeface="Lato"/>
              </a:defRPr>
            </a:lvl7pPr>
            <a:lvl8pPr lvl="7">
              <a:spcBef>
                <a:spcPts val="0"/>
              </a:spcBef>
              <a:spcAft>
                <a:spcPts val="0"/>
              </a:spcAft>
              <a:buSzPts val="3000"/>
              <a:buNone/>
              <a:defRPr>
                <a:latin typeface="Lato"/>
                <a:ea typeface="Lato"/>
                <a:cs typeface="Lato"/>
                <a:sym typeface="Lato"/>
              </a:defRPr>
            </a:lvl8pPr>
            <a:lvl9pPr lvl="8">
              <a:spcBef>
                <a:spcPts val="0"/>
              </a:spcBef>
              <a:spcAft>
                <a:spcPts val="0"/>
              </a:spcAft>
              <a:buSzPts val="3000"/>
              <a:buNone/>
              <a:defRPr>
                <a:latin typeface="Lato"/>
                <a:ea typeface="Lato"/>
                <a:cs typeface="Lato"/>
                <a:sym typeface="Lato"/>
              </a:defRPr>
            </a:lvl9pPr>
          </a:lstStyle>
          <a:p/>
        </p:txBody>
      </p:sp>
      <p:sp>
        <p:nvSpPr>
          <p:cNvPr id="144" name="Google Shape;144;p17"/>
          <p:cNvSpPr txBox="1"/>
          <p:nvPr>
            <p:ph idx="1" type="subTitle"/>
          </p:nvPr>
        </p:nvSpPr>
        <p:spPr>
          <a:xfrm>
            <a:off x="713250" y="1017725"/>
            <a:ext cx="7717500" cy="889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145" name="Shape 145"/>
        <p:cNvGrpSpPr/>
        <p:nvPr/>
      </p:nvGrpSpPr>
      <p:grpSpPr>
        <a:xfrm>
          <a:off x="0" y="0"/>
          <a:ext cx="0" cy="0"/>
          <a:chOff x="0" y="0"/>
          <a:chExt cx="0" cy="0"/>
        </a:xfrm>
      </p:grpSpPr>
      <p:sp>
        <p:nvSpPr>
          <p:cNvPr id="146" name="Google Shape;146;p18"/>
          <p:cNvSpPr/>
          <p:nvPr/>
        </p:nvSpPr>
        <p:spPr>
          <a:xfrm>
            <a:off x="7069475" y="3282725"/>
            <a:ext cx="3701700" cy="370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8"/>
          <p:cNvGrpSpPr/>
          <p:nvPr/>
        </p:nvGrpSpPr>
        <p:grpSpPr>
          <a:xfrm>
            <a:off x="-19050" y="232800"/>
            <a:ext cx="8930250" cy="5117250"/>
            <a:chOff x="-19050" y="232800"/>
            <a:chExt cx="8930250" cy="5117250"/>
          </a:xfrm>
        </p:grpSpPr>
        <p:sp>
          <p:nvSpPr>
            <p:cNvPr id="148" name="Google Shape;148;p1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8"/>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50" name="Google Shape;150;p18"/>
            <p:cNvCxnSpPr/>
            <p:nvPr/>
          </p:nvCxnSpPr>
          <p:spPr>
            <a:xfrm rot="10800000">
              <a:off x="8911200" y="4917150"/>
              <a:ext cx="0" cy="432900"/>
            </a:xfrm>
            <a:prstGeom prst="straightConnector1">
              <a:avLst/>
            </a:prstGeom>
            <a:noFill/>
            <a:ln cap="flat" cmpd="sng" w="19050">
              <a:solidFill>
                <a:schemeClr val="dk1"/>
              </a:solidFill>
              <a:prstDash val="solid"/>
              <a:round/>
              <a:headEnd len="med" w="med" type="none"/>
              <a:tailEnd len="med" w="med" type="none"/>
            </a:ln>
          </p:spPr>
        </p:cxnSp>
      </p:grpSp>
      <p:sp>
        <p:nvSpPr>
          <p:cNvPr id="151" name="Google Shape;151;p18"/>
          <p:cNvSpPr txBox="1"/>
          <p:nvPr>
            <p:ph type="title"/>
          </p:nvPr>
        </p:nvSpPr>
        <p:spPr>
          <a:xfrm>
            <a:off x="72232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
        <p:nvSpPr>
          <p:cNvPr id="152" name="Google Shape;152;p18"/>
          <p:cNvSpPr txBox="1"/>
          <p:nvPr>
            <p:ph idx="1" type="subTitle"/>
          </p:nvPr>
        </p:nvSpPr>
        <p:spPr>
          <a:xfrm>
            <a:off x="713175" y="1421525"/>
            <a:ext cx="5945400" cy="2600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3" name="Shape 153"/>
        <p:cNvGrpSpPr/>
        <p:nvPr/>
      </p:nvGrpSpPr>
      <p:grpSpPr>
        <a:xfrm>
          <a:off x="0" y="0"/>
          <a:ext cx="0" cy="0"/>
          <a:chOff x="0" y="0"/>
          <a:chExt cx="0" cy="0"/>
        </a:xfrm>
      </p:grpSpPr>
      <p:sp>
        <p:nvSpPr>
          <p:cNvPr id="154" name="Google Shape;154;p19"/>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9"/>
          <p:cNvGrpSpPr/>
          <p:nvPr/>
        </p:nvGrpSpPr>
        <p:grpSpPr>
          <a:xfrm>
            <a:off x="232200" y="232800"/>
            <a:ext cx="8988300" cy="5000100"/>
            <a:chOff x="232200" y="232800"/>
            <a:chExt cx="8988300" cy="5000100"/>
          </a:xfrm>
        </p:grpSpPr>
        <p:sp>
          <p:nvSpPr>
            <p:cNvPr id="156" name="Google Shape;156;p1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9"/>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58" name="Google Shape;158;p19"/>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59" name="Google Shape;15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19"/>
          <p:cNvSpPr txBox="1"/>
          <p:nvPr>
            <p:ph idx="1" type="subTitle"/>
          </p:nvPr>
        </p:nvSpPr>
        <p:spPr>
          <a:xfrm>
            <a:off x="977801"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1" name="Google Shape;161;p19"/>
          <p:cNvSpPr txBox="1"/>
          <p:nvPr>
            <p:ph idx="2" type="subTitle"/>
          </p:nvPr>
        </p:nvSpPr>
        <p:spPr>
          <a:xfrm>
            <a:off x="345074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2" name="Google Shape;162;p19"/>
          <p:cNvSpPr txBox="1"/>
          <p:nvPr>
            <p:ph idx="3" type="subTitle"/>
          </p:nvPr>
        </p:nvSpPr>
        <p:spPr>
          <a:xfrm>
            <a:off x="592369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3" name="Google Shape;163;p19"/>
          <p:cNvSpPr txBox="1"/>
          <p:nvPr>
            <p:ph idx="4" type="subTitle"/>
          </p:nvPr>
        </p:nvSpPr>
        <p:spPr>
          <a:xfrm>
            <a:off x="977803"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4" name="Google Shape;164;p19"/>
          <p:cNvSpPr txBox="1"/>
          <p:nvPr>
            <p:ph idx="5" type="subTitle"/>
          </p:nvPr>
        </p:nvSpPr>
        <p:spPr>
          <a:xfrm>
            <a:off x="345074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5" name="Google Shape;165;p19"/>
          <p:cNvSpPr txBox="1"/>
          <p:nvPr>
            <p:ph idx="6" type="subTitle"/>
          </p:nvPr>
        </p:nvSpPr>
        <p:spPr>
          <a:xfrm>
            <a:off x="592369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66"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0"/>
            <p:cNvCxnSpPr/>
            <p:nvPr/>
          </p:nvCxnSpPr>
          <p:spPr>
            <a:xfrm>
              <a:off x="-725" y="2668450"/>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0"/>
            <p:cNvCxnSpPr/>
            <p:nvPr/>
          </p:nvCxnSpPr>
          <p:spPr>
            <a:xfrm>
              <a:off x="-725" y="3793800"/>
              <a:ext cx="939900" cy="0"/>
            </a:xfrm>
            <a:prstGeom prst="straightConnector1">
              <a:avLst/>
            </a:prstGeom>
            <a:noFill/>
            <a:ln cap="flat" cmpd="sng" w="19050">
              <a:solidFill>
                <a:schemeClr val="dk1"/>
              </a:solidFill>
              <a:prstDash val="solid"/>
              <a:round/>
              <a:headEnd len="med" w="med" type="none"/>
              <a:tailEnd len="med" w="med" type="none"/>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0"/>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75" name="Google Shape;175;p20"/>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76" name="Google Shape;176;p20"/>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20"/>
          <p:cNvSpPr txBox="1"/>
          <p:nvPr>
            <p:ph idx="1" type="subTitle"/>
          </p:nvPr>
        </p:nvSpPr>
        <p:spPr>
          <a:xfrm>
            <a:off x="1731050" y="1640570"/>
            <a:ext cx="66132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8" name="Google Shape;178;p20"/>
          <p:cNvSpPr txBox="1"/>
          <p:nvPr>
            <p:ph idx="2" type="subTitle"/>
          </p:nvPr>
        </p:nvSpPr>
        <p:spPr>
          <a:xfrm>
            <a:off x="1731050" y="280036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9" name="Google Shape;179;p20"/>
          <p:cNvSpPr txBox="1"/>
          <p:nvPr>
            <p:ph idx="3" type="subTitle"/>
          </p:nvPr>
        </p:nvSpPr>
        <p:spPr>
          <a:xfrm>
            <a:off x="1731050" y="395745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80" name="Google Shape;180;p20"/>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1" name="Google Shape;181;p20"/>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2" name="Google Shape;182;p20"/>
          <p:cNvSpPr txBox="1"/>
          <p:nvPr>
            <p:ph idx="6" type="subTitle"/>
          </p:nvPr>
        </p:nvSpPr>
        <p:spPr>
          <a:xfrm>
            <a:off x="1731050" y="3546826"/>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3"/>
            <p:cNvCxnSpPr/>
            <p:nvPr/>
          </p:nvCxnSpPr>
          <p:spPr>
            <a:xfrm rot="10800000">
              <a:off x="713225" y="-62550"/>
              <a:ext cx="0" cy="596100"/>
            </a:xfrm>
            <a:prstGeom prst="straightConnector1">
              <a:avLst/>
            </a:prstGeom>
            <a:noFill/>
            <a:ln cap="flat" cmpd="sng" w="19050">
              <a:solidFill>
                <a:schemeClr val="dk1"/>
              </a:solidFill>
              <a:prstDash val="solid"/>
              <a:round/>
              <a:headEnd len="med" w="med" type="none"/>
              <a:tailEnd len="med" w="med" type="none"/>
            </a:ln>
          </p:spPr>
        </p:cxnSp>
        <p:cxnSp>
          <p:nvCxnSpPr>
            <p:cNvPr id="21" name="Google Shape;21;p3"/>
            <p:cNvCxnSpPr/>
            <p:nvPr/>
          </p:nvCxnSpPr>
          <p:spPr>
            <a:xfrm>
              <a:off x="8430775" y="4608450"/>
              <a:ext cx="0" cy="539100"/>
            </a:xfrm>
            <a:prstGeom prst="straightConnector1">
              <a:avLst/>
            </a:prstGeom>
            <a:noFill/>
            <a:ln cap="flat" cmpd="sng" w="19050">
              <a:solidFill>
                <a:schemeClr val="dk1"/>
              </a:solidFill>
              <a:prstDash val="solid"/>
              <a:round/>
              <a:headEnd len="med" w="med" type="none"/>
              <a:tailEnd len="med" w="med" type="none"/>
            </a:ln>
          </p:spPr>
        </p:cxnSp>
      </p:grpSp>
      <p:sp>
        <p:nvSpPr>
          <p:cNvPr id="22" name="Google Shape;22;p3"/>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720000" y="533550"/>
            <a:ext cx="824400" cy="705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6000"/>
              <a:buNone/>
              <a:defRPr sz="33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83"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1"/>
            <p:cNvCxnSpPr/>
            <p:nvPr/>
          </p:nvCxnSpPr>
          <p:spPr>
            <a:xfrm rot="10800000">
              <a:off x="232200" y="-60100"/>
              <a:ext cx="0" cy="296700"/>
            </a:xfrm>
            <a:prstGeom prst="straightConnector1">
              <a:avLst/>
            </a:prstGeom>
            <a:noFill/>
            <a:ln cap="flat" cmpd="sng" w="19050">
              <a:solidFill>
                <a:schemeClr val="dk1"/>
              </a:solidFill>
              <a:prstDash val="solid"/>
              <a:round/>
              <a:headEnd len="med" w="med" type="none"/>
              <a:tailEnd len="med" w="med" type="none"/>
            </a:ln>
          </p:spPr>
        </p:cxnSp>
        <p:cxnSp>
          <p:nvCxnSpPr>
            <p:cNvPr id="188" name="Google Shape;188;p21"/>
            <p:cNvCxnSpPr/>
            <p:nvPr/>
          </p:nvCxnSpPr>
          <p:spPr>
            <a:xfrm>
              <a:off x="8904900" y="4917300"/>
              <a:ext cx="397500" cy="0"/>
            </a:xfrm>
            <a:prstGeom prst="straightConnector1">
              <a:avLst/>
            </a:prstGeom>
            <a:noFill/>
            <a:ln cap="flat" cmpd="sng" w="19050">
              <a:solidFill>
                <a:schemeClr val="dk1"/>
              </a:solidFill>
              <a:prstDash val="solid"/>
              <a:round/>
              <a:headEnd len="med" w="med" type="none"/>
              <a:tailEnd len="med" w="med" type="none"/>
            </a:ln>
          </p:spPr>
        </p:cxnSp>
      </p:grpSp>
      <p:sp>
        <p:nvSpPr>
          <p:cNvPr id="189" name="Google Shape;18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 name="Google Shape;190;p21"/>
          <p:cNvSpPr txBox="1"/>
          <p:nvPr>
            <p:ph idx="1" type="subTitle"/>
          </p:nvPr>
        </p:nvSpPr>
        <p:spPr>
          <a:xfrm>
            <a:off x="2032350" y="1565625"/>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1" name="Google Shape;191;p21"/>
          <p:cNvSpPr txBox="1"/>
          <p:nvPr>
            <p:ph idx="2" type="subTitle"/>
          </p:nvPr>
        </p:nvSpPr>
        <p:spPr>
          <a:xfrm>
            <a:off x="2641957" y="2723563"/>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2" name="Google Shape;192;p21"/>
          <p:cNvSpPr txBox="1"/>
          <p:nvPr>
            <p:ph idx="3" type="subTitle"/>
          </p:nvPr>
        </p:nvSpPr>
        <p:spPr>
          <a:xfrm>
            <a:off x="3251557" y="3881500"/>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3" name="Google Shape;193;p21"/>
          <p:cNvSpPr txBox="1"/>
          <p:nvPr>
            <p:ph idx="4" type="subTitle"/>
          </p:nvPr>
        </p:nvSpPr>
        <p:spPr>
          <a:xfrm>
            <a:off x="2032350" y="1253625"/>
            <a:ext cx="48768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4" name="Google Shape;194;p21"/>
          <p:cNvSpPr txBox="1"/>
          <p:nvPr>
            <p:ph idx="5" type="subTitle"/>
          </p:nvPr>
        </p:nvSpPr>
        <p:spPr>
          <a:xfrm>
            <a:off x="2641950" y="241227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5" name="Google Shape;195;p21"/>
          <p:cNvSpPr txBox="1"/>
          <p:nvPr>
            <p:ph idx="6" type="subTitle"/>
          </p:nvPr>
        </p:nvSpPr>
        <p:spPr>
          <a:xfrm>
            <a:off x="3251550" y="357092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6"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2"/>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01" name="Google Shape;201;p22"/>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02" name="Google Shape;20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3" name="Google Shape;203;p22"/>
          <p:cNvSpPr txBox="1"/>
          <p:nvPr>
            <p:ph idx="1" type="subTitle"/>
          </p:nvPr>
        </p:nvSpPr>
        <p:spPr>
          <a:xfrm>
            <a:off x="1762571"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4" name="Google Shape;204;p22"/>
          <p:cNvSpPr txBox="1"/>
          <p:nvPr>
            <p:ph idx="2" type="subTitle"/>
          </p:nvPr>
        </p:nvSpPr>
        <p:spPr>
          <a:xfrm>
            <a:off x="5132667"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5" name="Google Shape;205;p22"/>
          <p:cNvSpPr txBox="1"/>
          <p:nvPr>
            <p:ph idx="3" type="subTitle"/>
          </p:nvPr>
        </p:nvSpPr>
        <p:spPr>
          <a:xfrm>
            <a:off x="1762571"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6" name="Google Shape;206;p22"/>
          <p:cNvSpPr txBox="1"/>
          <p:nvPr>
            <p:ph idx="4" type="subTitle"/>
          </p:nvPr>
        </p:nvSpPr>
        <p:spPr>
          <a:xfrm>
            <a:off x="5132667"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7" name="Google Shape;207;p22"/>
          <p:cNvSpPr txBox="1"/>
          <p:nvPr>
            <p:ph idx="5" type="subTitle"/>
          </p:nvPr>
        </p:nvSpPr>
        <p:spPr>
          <a:xfrm>
            <a:off x="1762571"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8" name="Google Shape;208;p22"/>
          <p:cNvSpPr txBox="1"/>
          <p:nvPr>
            <p:ph idx="6" type="subTitle"/>
          </p:nvPr>
        </p:nvSpPr>
        <p:spPr>
          <a:xfrm>
            <a:off x="5132667"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9" name="Google Shape;209;p22"/>
          <p:cNvSpPr txBox="1"/>
          <p:nvPr>
            <p:ph idx="7" type="subTitle"/>
          </p:nvPr>
        </p:nvSpPr>
        <p:spPr>
          <a:xfrm>
            <a:off x="1762571"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10" name="Google Shape;210;p22"/>
          <p:cNvSpPr txBox="1"/>
          <p:nvPr>
            <p:ph idx="8" type="subTitle"/>
          </p:nvPr>
        </p:nvSpPr>
        <p:spPr>
          <a:xfrm>
            <a:off x="5132667"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21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23"/>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16" name="Google Shape;216;p23"/>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217" name="Google Shape;21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3"/>
          <p:cNvSpPr txBox="1"/>
          <p:nvPr>
            <p:ph idx="1" type="subTitle"/>
          </p:nvPr>
        </p:nvSpPr>
        <p:spPr>
          <a:xfrm>
            <a:off x="874134"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9" name="Google Shape;219;p23"/>
          <p:cNvSpPr txBox="1"/>
          <p:nvPr>
            <p:ph idx="2" type="subTitle"/>
          </p:nvPr>
        </p:nvSpPr>
        <p:spPr>
          <a:xfrm>
            <a:off x="3319800"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0" name="Google Shape;220;p23"/>
          <p:cNvSpPr txBox="1"/>
          <p:nvPr>
            <p:ph idx="3" type="subTitle"/>
          </p:nvPr>
        </p:nvSpPr>
        <p:spPr>
          <a:xfrm>
            <a:off x="874134"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1" name="Google Shape;221;p23"/>
          <p:cNvSpPr txBox="1"/>
          <p:nvPr>
            <p:ph idx="4" type="subTitle"/>
          </p:nvPr>
        </p:nvSpPr>
        <p:spPr>
          <a:xfrm>
            <a:off x="3319800"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2" name="Google Shape;222;p23"/>
          <p:cNvSpPr txBox="1"/>
          <p:nvPr>
            <p:ph idx="5" type="subTitle"/>
          </p:nvPr>
        </p:nvSpPr>
        <p:spPr>
          <a:xfrm>
            <a:off x="5765466"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3" name="Google Shape;223;p23"/>
          <p:cNvSpPr txBox="1"/>
          <p:nvPr>
            <p:ph idx="6" type="subTitle"/>
          </p:nvPr>
        </p:nvSpPr>
        <p:spPr>
          <a:xfrm>
            <a:off x="5765466"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4" name="Google Shape;224;p23"/>
          <p:cNvSpPr txBox="1"/>
          <p:nvPr>
            <p:ph idx="7" type="subTitle"/>
          </p:nvPr>
        </p:nvSpPr>
        <p:spPr>
          <a:xfrm>
            <a:off x="872334"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5" name="Google Shape;225;p23"/>
          <p:cNvSpPr txBox="1"/>
          <p:nvPr>
            <p:ph idx="8" type="subTitle"/>
          </p:nvPr>
        </p:nvSpPr>
        <p:spPr>
          <a:xfrm>
            <a:off x="3318000"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6" name="Google Shape;226;p23"/>
          <p:cNvSpPr txBox="1"/>
          <p:nvPr>
            <p:ph idx="9" type="subTitle"/>
          </p:nvPr>
        </p:nvSpPr>
        <p:spPr>
          <a:xfrm>
            <a:off x="5763666"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7" name="Google Shape;227;p23"/>
          <p:cNvSpPr txBox="1"/>
          <p:nvPr>
            <p:ph idx="13" type="subTitle"/>
          </p:nvPr>
        </p:nvSpPr>
        <p:spPr>
          <a:xfrm>
            <a:off x="872334"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8" name="Google Shape;228;p23"/>
          <p:cNvSpPr txBox="1"/>
          <p:nvPr>
            <p:ph idx="14" type="subTitle"/>
          </p:nvPr>
        </p:nvSpPr>
        <p:spPr>
          <a:xfrm>
            <a:off x="3318000"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9" name="Google Shape;229;p23"/>
          <p:cNvSpPr txBox="1"/>
          <p:nvPr>
            <p:ph idx="15" type="subTitle"/>
          </p:nvPr>
        </p:nvSpPr>
        <p:spPr>
          <a:xfrm>
            <a:off x="5763666"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30" name="Shape 230"/>
        <p:cNvGrpSpPr/>
        <p:nvPr/>
      </p:nvGrpSpPr>
      <p:grpSpPr>
        <a:xfrm>
          <a:off x="0" y="0"/>
          <a:ext cx="0" cy="0"/>
          <a:chOff x="0" y="0"/>
          <a:chExt cx="0" cy="0"/>
        </a:xfrm>
      </p:grpSpPr>
      <p:sp>
        <p:nvSpPr>
          <p:cNvPr id="231" name="Google Shape;231;p24"/>
          <p:cNvSpPr/>
          <p:nvPr/>
        </p:nvSpPr>
        <p:spPr>
          <a:xfrm>
            <a:off x="6309175" y="248697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4"/>
          <p:cNvGrpSpPr/>
          <p:nvPr/>
        </p:nvGrpSpPr>
        <p:grpSpPr>
          <a:xfrm>
            <a:off x="-69525" y="539500"/>
            <a:ext cx="9455500" cy="4069200"/>
            <a:chOff x="-69525" y="539500"/>
            <a:chExt cx="9455500" cy="4069200"/>
          </a:xfrm>
        </p:grpSpPr>
        <p:grpSp>
          <p:nvGrpSpPr>
            <p:cNvPr id="233" name="Google Shape;233;p24"/>
            <p:cNvGrpSpPr/>
            <p:nvPr/>
          </p:nvGrpSpPr>
          <p:grpSpPr>
            <a:xfrm>
              <a:off x="713225" y="539500"/>
              <a:ext cx="8672750" cy="4069200"/>
              <a:chOff x="713225" y="539500"/>
              <a:chExt cx="8672750" cy="4069200"/>
            </a:xfrm>
          </p:grpSpPr>
          <p:sp>
            <p:nvSpPr>
              <p:cNvPr id="234" name="Google Shape;234;p24"/>
              <p:cNvSpPr/>
              <p:nvPr/>
            </p:nvSpPr>
            <p:spPr>
              <a:xfrm>
                <a:off x="713225" y="539500"/>
                <a:ext cx="7717500" cy="406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24"/>
              <p:cNvCxnSpPr/>
              <p:nvPr/>
            </p:nvCxnSpPr>
            <p:spPr>
              <a:xfrm>
                <a:off x="8407675" y="4608575"/>
                <a:ext cx="978300" cy="0"/>
              </a:xfrm>
              <a:prstGeom prst="straightConnector1">
                <a:avLst/>
              </a:prstGeom>
              <a:noFill/>
              <a:ln cap="flat" cmpd="sng" w="19050">
                <a:solidFill>
                  <a:schemeClr val="dk1"/>
                </a:solidFill>
                <a:prstDash val="solid"/>
                <a:round/>
                <a:headEnd len="med" w="med" type="none"/>
                <a:tailEnd len="med" w="med" type="none"/>
              </a:ln>
            </p:spPr>
          </p:cxnSp>
        </p:grpSp>
        <p:cxnSp>
          <p:nvCxnSpPr>
            <p:cNvPr id="236" name="Google Shape;236;p24"/>
            <p:cNvCxnSpPr/>
            <p:nvPr/>
          </p:nvCxnSpPr>
          <p:spPr>
            <a:xfrm rot="10800000">
              <a:off x="-69525" y="539500"/>
              <a:ext cx="789000" cy="0"/>
            </a:xfrm>
            <a:prstGeom prst="straightConnector1">
              <a:avLst/>
            </a:prstGeom>
            <a:noFill/>
            <a:ln cap="flat" cmpd="sng" w="19050">
              <a:solidFill>
                <a:schemeClr val="dk1"/>
              </a:solidFill>
              <a:prstDash val="solid"/>
              <a:round/>
              <a:headEnd len="med" w="med" type="none"/>
              <a:tailEnd len="med" w="med" type="none"/>
            </a:ln>
          </p:spPr>
        </p:cxnSp>
      </p:grpSp>
      <p:sp>
        <p:nvSpPr>
          <p:cNvPr id="237" name="Google Shape;237;p24"/>
          <p:cNvSpPr txBox="1"/>
          <p:nvPr>
            <p:ph hasCustomPrompt="1" type="title"/>
          </p:nvPr>
        </p:nvSpPr>
        <p:spPr>
          <a:xfrm>
            <a:off x="707575" y="539500"/>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8" name="Google Shape;238;p24"/>
          <p:cNvSpPr txBox="1"/>
          <p:nvPr>
            <p:ph idx="1" type="subTitle"/>
          </p:nvPr>
        </p:nvSpPr>
        <p:spPr>
          <a:xfrm>
            <a:off x="707575" y="1308392"/>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39" name="Google Shape;239;p24"/>
          <p:cNvSpPr txBox="1"/>
          <p:nvPr>
            <p:ph hasCustomPrompt="1" idx="2" type="title"/>
          </p:nvPr>
        </p:nvSpPr>
        <p:spPr>
          <a:xfrm>
            <a:off x="707575" y="1901349"/>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0" name="Google Shape;240;p24"/>
          <p:cNvSpPr txBox="1"/>
          <p:nvPr>
            <p:ph idx="3" type="subTitle"/>
          </p:nvPr>
        </p:nvSpPr>
        <p:spPr>
          <a:xfrm>
            <a:off x="707575" y="2670245"/>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41" name="Google Shape;241;p24"/>
          <p:cNvSpPr txBox="1"/>
          <p:nvPr>
            <p:ph hasCustomPrompt="1" idx="4" type="title"/>
          </p:nvPr>
        </p:nvSpPr>
        <p:spPr>
          <a:xfrm>
            <a:off x="707575" y="3263198"/>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2" name="Google Shape;242;p24"/>
          <p:cNvSpPr txBox="1"/>
          <p:nvPr>
            <p:ph idx="5" type="subTitle"/>
          </p:nvPr>
        </p:nvSpPr>
        <p:spPr>
          <a:xfrm>
            <a:off x="707575" y="4032098"/>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43"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25"/>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48" name="Google Shape;248;p25"/>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49" name="Google Shape;249;p25"/>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50"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26"/>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26"/>
            <p:cNvCxnSpPr/>
            <p:nvPr/>
          </p:nvCxnSpPr>
          <p:spPr>
            <a:xfrm rot="10800000">
              <a:off x="232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256" name="Google Shape;256;p26"/>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7" name="Shape 257"/>
        <p:cNvGrpSpPr/>
        <p:nvPr/>
      </p:nvGrpSpPr>
      <p:grpSpPr>
        <a:xfrm>
          <a:off x="0" y="0"/>
          <a:ext cx="0" cy="0"/>
          <a:chOff x="0" y="0"/>
          <a:chExt cx="0" cy="0"/>
        </a:xfrm>
      </p:grpSpPr>
      <p:sp>
        <p:nvSpPr>
          <p:cNvPr id="258" name="Google Shape;258;p27"/>
          <p:cNvSpPr/>
          <p:nvPr/>
        </p:nvSpPr>
        <p:spPr>
          <a:xfrm>
            <a:off x="6677100" y="-9050"/>
            <a:ext cx="5161500" cy="51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7"/>
          <p:cNvGrpSpPr/>
          <p:nvPr/>
        </p:nvGrpSpPr>
        <p:grpSpPr>
          <a:xfrm>
            <a:off x="713223" y="-79050"/>
            <a:ext cx="8791100" cy="4687625"/>
            <a:chOff x="-669332" y="-79050"/>
            <a:chExt cx="10173707" cy="4687625"/>
          </a:xfrm>
        </p:grpSpPr>
        <p:sp>
          <p:nvSpPr>
            <p:cNvPr id="260" name="Google Shape;260;p27"/>
            <p:cNvSpPr/>
            <p:nvPr/>
          </p:nvSpPr>
          <p:spPr>
            <a:xfrm>
              <a:off x="-669325" y="533550"/>
              <a:ext cx="91002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27"/>
            <p:cNvCxnSpPr/>
            <p:nvPr/>
          </p:nvCxnSpPr>
          <p:spPr>
            <a:xfrm rot="10800000">
              <a:off x="-669332" y="-79050"/>
              <a:ext cx="0" cy="624900"/>
            </a:xfrm>
            <a:prstGeom prst="straightConnector1">
              <a:avLst/>
            </a:prstGeom>
            <a:noFill/>
            <a:ln cap="flat" cmpd="sng" w="19050">
              <a:solidFill>
                <a:schemeClr val="dk1"/>
              </a:solidFill>
              <a:prstDash val="solid"/>
              <a:round/>
              <a:headEnd len="med" w="med" type="none"/>
              <a:tailEnd len="med" w="med" type="none"/>
            </a:ln>
          </p:spPr>
        </p:cxnSp>
        <p:cxnSp>
          <p:nvCxnSpPr>
            <p:cNvPr id="262" name="Google Shape;262;p27"/>
            <p:cNvCxnSpPr/>
            <p:nvPr/>
          </p:nvCxnSpPr>
          <p:spPr>
            <a:xfrm>
              <a:off x="8425275" y="4608575"/>
              <a:ext cx="1079100" cy="0"/>
            </a:xfrm>
            <a:prstGeom prst="straightConnector1">
              <a:avLst/>
            </a:prstGeom>
            <a:noFill/>
            <a:ln cap="flat" cmpd="sng" w="19050">
              <a:solidFill>
                <a:schemeClr val="dk1"/>
              </a:solidFill>
              <a:prstDash val="solid"/>
              <a:round/>
              <a:headEnd len="med" w="med" type="none"/>
              <a:tailEnd len="med" w="med" type="none"/>
            </a:ln>
          </p:spPr>
        </p:cxnSp>
      </p:grpSp>
      <p:sp>
        <p:nvSpPr>
          <p:cNvPr id="263" name="Google Shape;263;p27"/>
          <p:cNvSpPr txBox="1"/>
          <p:nvPr>
            <p:ph type="title"/>
          </p:nvPr>
        </p:nvSpPr>
        <p:spPr>
          <a:xfrm>
            <a:off x="1094263" y="7783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4" name="Google Shape;264;p27"/>
          <p:cNvSpPr txBox="1"/>
          <p:nvPr>
            <p:ph idx="1" type="subTitle"/>
          </p:nvPr>
        </p:nvSpPr>
        <p:spPr>
          <a:xfrm>
            <a:off x="1094225" y="1651512"/>
            <a:ext cx="4448100" cy="122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nvSpPr>
        <p:spPr>
          <a:xfrm>
            <a:off x="1094225" y="3383825"/>
            <a:ext cx="57972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Hanken Grotesk"/>
                <a:ea typeface="Hanken Grotesk"/>
                <a:cs typeface="Hanken Grotesk"/>
                <a:sym typeface="Hanken Grotesk"/>
              </a:rPr>
              <a:t>CREDITS: This presentation template was created by </a:t>
            </a:r>
            <a:r>
              <a:rPr b="1" lang="en" sz="1200" u="sng">
                <a:solidFill>
                  <a:schemeClr val="dk1"/>
                </a:solidFill>
                <a:latin typeface="Hanken Grotesk"/>
                <a:ea typeface="Hanken Grotesk"/>
                <a:cs typeface="Hanken Grotesk"/>
                <a:sym typeface="Hanken Grotesk"/>
                <a:hlinkClick r:id="rId2">
                  <a:extLst>
                    <a:ext uri="{A12FA001-AC4F-418D-AE19-62706E023703}">
                      <ahyp:hlinkClr val="tx"/>
                    </a:ext>
                  </a:extLst>
                </a:hlinkClick>
              </a:rPr>
              <a:t>Slidesgo</a:t>
            </a:r>
            <a:r>
              <a:rPr b="1" lang="en" sz="1200">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includes icons by</a:t>
            </a:r>
            <a:r>
              <a:rPr b="1" lang="en" sz="1200">
                <a:solidFill>
                  <a:schemeClr val="dk1"/>
                </a:solidFill>
                <a:latin typeface="Hanken Grotesk"/>
                <a:ea typeface="Hanken Grotesk"/>
                <a:cs typeface="Hanken Grotesk"/>
                <a:sym typeface="Hanken Grotesk"/>
              </a:rPr>
              <a:t> </a:t>
            </a:r>
            <a:r>
              <a:rPr b="1" lang="en" sz="1200" u="sng">
                <a:solidFill>
                  <a:schemeClr val="dk1"/>
                </a:solidFill>
                <a:latin typeface="Hanken Grotesk"/>
                <a:ea typeface="Hanken Grotesk"/>
                <a:cs typeface="Hanken Grotesk"/>
                <a:sym typeface="Hanken Grotesk"/>
                <a:hlinkClick r:id="rId3">
                  <a:extLst>
                    <a:ext uri="{A12FA001-AC4F-418D-AE19-62706E023703}">
                      <ahyp:hlinkClr val="tx"/>
                    </a:ext>
                  </a:extLst>
                </a:hlinkClick>
              </a:rPr>
              <a:t>Flaticon</a:t>
            </a:r>
            <a:r>
              <a:rPr b="1" lang="en" sz="1200">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infographics &amp; images by </a:t>
            </a:r>
            <a:r>
              <a:rPr b="1" lang="en" sz="1200" u="sng">
                <a:solidFill>
                  <a:schemeClr val="dk1"/>
                </a:solidFill>
                <a:latin typeface="Hanken Grotesk"/>
                <a:ea typeface="Hanken Grotesk"/>
                <a:cs typeface="Hanken Grotesk"/>
                <a:sym typeface="Hanken Grotesk"/>
                <a:hlinkClick r:id="rId4">
                  <a:extLst>
                    <a:ext uri="{A12FA001-AC4F-418D-AE19-62706E023703}">
                      <ahyp:hlinkClr val="tx"/>
                    </a:ext>
                  </a:extLst>
                </a:hlinkClick>
              </a:rPr>
              <a:t>Freepik</a:t>
            </a:r>
            <a:r>
              <a:rPr b="1" lang="en" sz="1200" u="sng">
                <a:solidFill>
                  <a:schemeClr val="dk1"/>
                </a:solidFill>
                <a:latin typeface="Hanken Grotesk"/>
                <a:ea typeface="Hanken Grotesk"/>
                <a:cs typeface="Hanken Grotesk"/>
                <a:sym typeface="Hanken Grotesk"/>
              </a:rPr>
              <a:t> </a:t>
            </a:r>
            <a:endParaRPr b="1" sz="1200"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66"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272" name="Google Shape;272;p28"/>
              <p:cNvCxnSpPr/>
              <p:nvPr/>
            </p:nvCxnSpPr>
            <p:spPr>
              <a:xfrm rot="10800000">
                <a:off x="8911200" y="4917300"/>
                <a:ext cx="0" cy="2841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73"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9"/>
            <p:cNvCxnSpPr/>
            <p:nvPr/>
          </p:nvCxnSpPr>
          <p:spPr>
            <a:xfrm>
              <a:off x="8911200" y="232800"/>
              <a:ext cx="366000" cy="0"/>
            </a:xfrm>
            <a:prstGeom prst="straightConnector1">
              <a:avLst/>
            </a:prstGeom>
            <a:noFill/>
            <a:ln cap="flat" cmpd="sng" w="19050">
              <a:solidFill>
                <a:schemeClr val="dk1"/>
              </a:solidFill>
              <a:prstDash val="solid"/>
              <a:round/>
              <a:headEnd len="med" w="med" type="none"/>
              <a:tailEnd len="med" w="med" type="none"/>
            </a:ln>
          </p:spPr>
        </p:cxnSp>
        <p:cxnSp>
          <p:nvCxnSpPr>
            <p:cNvPr id="278" name="Google Shape;278;p29"/>
            <p:cNvCxnSpPr/>
            <p:nvPr/>
          </p:nvCxnSpPr>
          <p:spPr>
            <a:xfrm>
              <a:off x="232200" y="4917300"/>
              <a:ext cx="1200" cy="291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30" name="Google Shape;30;p4"/>
            <p:cNvCxnSpPr/>
            <p:nvPr/>
          </p:nvCxnSpPr>
          <p:spPr>
            <a:xfrm>
              <a:off x="8911200" y="4917300"/>
              <a:ext cx="0" cy="342900"/>
            </a:xfrm>
            <a:prstGeom prst="straightConnector1">
              <a:avLst/>
            </a:prstGeom>
            <a:noFill/>
            <a:ln cap="flat" cmpd="sng" w="19050">
              <a:solidFill>
                <a:schemeClr val="dk1"/>
              </a:solidFill>
              <a:prstDash val="solid"/>
              <a:round/>
              <a:headEnd len="med" w="med" type="none"/>
              <a:tailEnd len="med" w="med" type="none"/>
            </a:ln>
          </p:spPr>
        </p:cxnSp>
      </p:grpSp>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a:latin typeface="Hanken Grotesk"/>
                <a:ea typeface="Hanken Grotesk"/>
                <a:cs typeface="Hanken Grotesk"/>
                <a:sym typeface="Hanken Grotesk"/>
              </a:defRPr>
            </a:lvl1pPr>
            <a:lvl2pPr indent="-304800" lvl="1" marL="914400" rtl="0">
              <a:spcBef>
                <a:spcPts val="0"/>
              </a:spcBef>
              <a:spcAft>
                <a:spcPts val="0"/>
              </a:spcAft>
              <a:buSzPts val="1200"/>
              <a:buChar char="○"/>
              <a:defRPr>
                <a:latin typeface="Hanken Grotesk"/>
                <a:ea typeface="Hanken Grotesk"/>
                <a:cs typeface="Hanken Grotesk"/>
                <a:sym typeface="Hanken Grotesk"/>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5"/>
            <p:cNvCxnSpPr/>
            <p:nvPr/>
          </p:nvCxnSpPr>
          <p:spPr>
            <a:xfrm rot="10800000">
              <a:off x="-771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38" name="Google Shape;38;p5"/>
            <p:cNvCxnSpPr/>
            <p:nvPr/>
          </p:nvCxnSpPr>
          <p:spPr>
            <a:xfrm rot="10800000">
              <a:off x="8911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39" name="Google Shape;3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subTitle"/>
          </p:nvPr>
        </p:nvSpPr>
        <p:spPr>
          <a:xfrm>
            <a:off x="4651268"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41" name="Google Shape;41;p5"/>
          <p:cNvSpPr txBox="1"/>
          <p:nvPr>
            <p:ph idx="2" type="subTitle"/>
          </p:nvPr>
        </p:nvSpPr>
        <p:spPr>
          <a:xfrm>
            <a:off x="720000"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42" name="Google Shape;42;p5"/>
          <p:cNvSpPr txBox="1"/>
          <p:nvPr>
            <p:ph idx="3" type="subTitle"/>
          </p:nvPr>
        </p:nvSpPr>
        <p:spPr>
          <a:xfrm>
            <a:off x="720000" y="1451250"/>
            <a:ext cx="3772800" cy="361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
        <p:nvSpPr>
          <p:cNvPr id="43" name="Google Shape;43;p5"/>
          <p:cNvSpPr txBox="1"/>
          <p:nvPr>
            <p:ph idx="4" type="subTitle"/>
          </p:nvPr>
        </p:nvSpPr>
        <p:spPr>
          <a:xfrm>
            <a:off x="4651268" y="1451250"/>
            <a:ext cx="3772800" cy="361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6"/>
              <p:cNvCxnSpPr/>
              <p:nvPr/>
            </p:nvCxnSpPr>
            <p:spPr>
              <a:xfrm rot="10800000">
                <a:off x="8911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50" name="Google Shape;50;p6"/>
              <p:cNvCxnSpPr/>
              <p:nvPr/>
            </p:nvCxnSpPr>
            <p:spPr>
              <a:xfrm rot="10800000">
                <a:off x="232200" y="4917300"/>
                <a:ext cx="0" cy="284100"/>
              </a:xfrm>
              <a:prstGeom prst="straightConnector1">
                <a:avLst/>
              </a:prstGeom>
              <a:noFill/>
              <a:ln cap="flat" cmpd="sng" w="19050">
                <a:solidFill>
                  <a:schemeClr val="dk1"/>
                </a:solidFill>
                <a:prstDash val="solid"/>
                <a:round/>
                <a:headEnd len="med" w="med" type="none"/>
                <a:tailEnd len="med" w="med" type="none"/>
              </a:ln>
            </p:spPr>
          </p:cxnSp>
        </p:grpSp>
        <p:sp>
          <p:nvSpPr>
            <p:cNvPr id="51" name="Google Shape;51;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7"/>
          <p:cNvGrpSpPr/>
          <p:nvPr/>
        </p:nvGrpSpPr>
        <p:grpSpPr>
          <a:xfrm>
            <a:off x="-19050" y="-16000"/>
            <a:ext cx="8930250" cy="4933300"/>
            <a:chOff x="-19050" y="-16000"/>
            <a:chExt cx="8930250" cy="4933300"/>
          </a:xfrm>
        </p:grpSpPr>
        <p:sp>
          <p:nvSpPr>
            <p:cNvPr id="56" name="Google Shape;56;p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7"/>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58" name="Google Shape;58;p7"/>
            <p:cNvCxnSpPr/>
            <p:nvPr/>
          </p:nvCxnSpPr>
          <p:spPr>
            <a:xfrm rot="10800000">
              <a:off x="8911200" y="-16000"/>
              <a:ext cx="0" cy="258900"/>
            </a:xfrm>
            <a:prstGeom prst="straightConnector1">
              <a:avLst/>
            </a:prstGeom>
            <a:noFill/>
            <a:ln cap="flat" cmpd="sng" w="19050">
              <a:solidFill>
                <a:schemeClr val="dk1"/>
              </a:solidFill>
              <a:prstDash val="solid"/>
              <a:round/>
              <a:headEnd len="med" w="med" type="none"/>
              <a:tailEnd len="med" w="med" type="none"/>
            </a:ln>
          </p:spPr>
        </p:cxnSp>
      </p:grpSp>
      <p:sp>
        <p:nvSpPr>
          <p:cNvPr id="59" name="Google Shape;59;p7"/>
          <p:cNvSpPr txBox="1"/>
          <p:nvPr>
            <p:ph type="title"/>
          </p:nvPr>
        </p:nvSpPr>
        <p:spPr>
          <a:xfrm>
            <a:off x="720000" y="44805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7"/>
          <p:cNvSpPr txBox="1"/>
          <p:nvPr>
            <p:ph idx="1" type="subTitle"/>
          </p:nvPr>
        </p:nvSpPr>
        <p:spPr>
          <a:xfrm>
            <a:off x="1733625" y="1361025"/>
            <a:ext cx="6580200" cy="290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atin typeface="Hanken Grotesk"/>
                <a:ea typeface="Hanken Grotesk"/>
                <a:cs typeface="Hanken Grotesk"/>
                <a:sym typeface="Hanken Grotesk"/>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cap="flat" cmpd="sng" w="19050">
              <a:solidFill>
                <a:schemeClr val="dk1"/>
              </a:solidFill>
              <a:prstDash val="solid"/>
              <a:round/>
              <a:headEnd len="med" w="med" type="none"/>
              <a:tailEnd len="med" w="med" type="none"/>
            </a:ln>
          </p:spPr>
        </p:cxnSp>
        <p:cxnSp>
          <p:nvCxnSpPr>
            <p:cNvPr id="66" name="Google Shape;66;p8"/>
            <p:cNvCxnSpPr/>
            <p:nvPr/>
          </p:nvCxnSpPr>
          <p:spPr>
            <a:xfrm rot="10800000">
              <a:off x="-25" y="4608575"/>
              <a:ext cx="740700" cy="0"/>
            </a:xfrm>
            <a:prstGeom prst="straightConnector1">
              <a:avLst/>
            </a:prstGeom>
            <a:noFill/>
            <a:ln cap="flat" cmpd="sng" w="19050">
              <a:solidFill>
                <a:schemeClr val="dk1"/>
              </a:solidFill>
              <a:prstDash val="solid"/>
              <a:round/>
              <a:headEnd len="med" w="med" type="none"/>
              <a:tailEnd len="med" w="med" type="none"/>
            </a:ln>
          </p:spPr>
        </p:cxnSp>
      </p:grpSp>
      <p:sp>
        <p:nvSpPr>
          <p:cNvPr id="67" name="Google Shape;67;p8"/>
          <p:cNvSpPr txBox="1"/>
          <p:nvPr>
            <p:ph type="title"/>
          </p:nvPr>
        </p:nvSpPr>
        <p:spPr>
          <a:xfrm>
            <a:off x="1644450" y="1733400"/>
            <a:ext cx="5855100" cy="760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73" name="Google Shape;73;p9"/>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74" name="Google Shape;74;p9"/>
          <p:cNvSpPr txBox="1"/>
          <p:nvPr>
            <p:ph type="title"/>
          </p:nvPr>
        </p:nvSpPr>
        <p:spPr>
          <a:xfrm>
            <a:off x="3496850" y="1021763"/>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9"/>
          <p:cNvSpPr txBox="1"/>
          <p:nvPr>
            <p:ph idx="1" type="subTitle"/>
          </p:nvPr>
        </p:nvSpPr>
        <p:spPr>
          <a:xfrm>
            <a:off x="3496850" y="3117038"/>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p:nvPr>
            <p:ph idx="2" type="pic"/>
          </p:nvPr>
        </p:nvSpPr>
        <p:spPr>
          <a:xfrm>
            <a:off x="0" y="0"/>
            <a:ext cx="9144000" cy="5143500"/>
          </a:xfrm>
          <a:prstGeom prst="rect">
            <a:avLst/>
          </a:prstGeom>
          <a:noFill/>
          <a:ln>
            <a:noFill/>
          </a:ln>
        </p:spPr>
      </p:sp>
      <p:sp>
        <p:nvSpPr>
          <p:cNvPr id="78" name="Google Shape;78;p10"/>
          <p:cNvSpPr txBox="1"/>
          <p:nvPr>
            <p:ph type="title"/>
          </p:nvPr>
        </p:nvSpPr>
        <p:spPr>
          <a:xfrm>
            <a:off x="720000" y="4045175"/>
            <a:ext cx="7710900" cy="56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indent="-317500" lvl="1" marL="914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indent="-317500" lvl="2" marL="1371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indent="-317500" lvl="3" marL="1828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indent="-317500" lvl="4" marL="22860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indent="-317500" lvl="5" marL="2743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indent="-317500" lvl="6" marL="3200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indent="-317500" lvl="7" marL="3657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indent="-317500" lvl="8" marL="4114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kaggle.com/datasets/salvatorerastelli/spotify-and-youtube" TargetMode="External"/><Relationship Id="rId4" Type="http://schemas.openxmlformats.org/officeDocument/2006/relationships/hyperlink" Target="https://www.kaggle.com/datasets/terencicp/musical-collaborations-between-top-artists-in-202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ctrTitle"/>
          </p:nvPr>
        </p:nvSpPr>
        <p:spPr>
          <a:xfrm>
            <a:off x="1087125" y="1670213"/>
            <a:ext cx="5897400" cy="1392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lang="en" sz="3600">
                <a:latin typeface="Roboto Black"/>
                <a:ea typeface="Roboto Black"/>
                <a:cs typeface="Roboto Black"/>
                <a:sym typeface="Roboto Black"/>
              </a:rPr>
              <a:t>SoundStage Selector </a:t>
            </a:r>
            <a:r>
              <a:rPr lang="en" sz="2400">
                <a:latin typeface="Roboto Black"/>
                <a:ea typeface="Roboto Black"/>
                <a:cs typeface="Roboto Black"/>
                <a:sym typeface="Roboto Black"/>
              </a:rPr>
              <a:t>Data-Driven Artist Curation</a:t>
            </a:r>
            <a:endParaRPr sz="2400">
              <a:latin typeface="Roboto Black"/>
              <a:ea typeface="Roboto Black"/>
              <a:cs typeface="Roboto Black"/>
              <a:sym typeface="Roboto Black"/>
            </a:endParaRPr>
          </a:p>
          <a:p>
            <a:pPr indent="0" lvl="0" marL="0" rtl="0" algn="l">
              <a:spcBef>
                <a:spcPts val="0"/>
              </a:spcBef>
              <a:spcAft>
                <a:spcPts val="0"/>
              </a:spcAft>
              <a:buNone/>
            </a:pPr>
            <a:r>
              <a:t/>
            </a:r>
            <a:endParaRPr/>
          </a:p>
        </p:txBody>
      </p:sp>
      <p:pic>
        <p:nvPicPr>
          <p:cNvPr descr="File:YouTube full-color icon (2017).svg - Wikipedia" id="284" name="Google Shape;284;p30"/>
          <p:cNvPicPr preferRelativeResize="0"/>
          <p:nvPr/>
        </p:nvPicPr>
        <p:blipFill>
          <a:blip r:embed="rId3">
            <a:alphaModFix/>
          </a:blip>
          <a:stretch>
            <a:fillRect/>
          </a:stretch>
        </p:blipFill>
        <p:spPr>
          <a:xfrm>
            <a:off x="7594600" y="625825"/>
            <a:ext cx="803126" cy="562350"/>
          </a:xfrm>
          <a:prstGeom prst="rect">
            <a:avLst/>
          </a:prstGeom>
          <a:noFill/>
          <a:ln>
            <a:noFill/>
          </a:ln>
        </p:spPr>
      </p:pic>
      <p:sp>
        <p:nvSpPr>
          <p:cNvPr id="285" name="Google Shape;285;p30"/>
          <p:cNvSpPr txBox="1"/>
          <p:nvPr>
            <p:ph idx="1" type="subTitle"/>
          </p:nvPr>
        </p:nvSpPr>
        <p:spPr>
          <a:xfrm>
            <a:off x="1087125" y="2997500"/>
            <a:ext cx="58122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Optimizing Artist Selection for Concerts Using Multi-Factor Analysis</a:t>
            </a:r>
            <a:endParaRPr b="1"/>
          </a:p>
          <a:p>
            <a:pPr indent="0" lvl="0" marL="0" rtl="0" algn="l">
              <a:spcBef>
                <a:spcPts val="0"/>
              </a:spcBef>
              <a:spcAft>
                <a:spcPts val="0"/>
              </a:spcAft>
              <a:buClr>
                <a:schemeClr val="dk1"/>
              </a:buClr>
              <a:buSzPts val="1100"/>
              <a:buFont typeface="Arial"/>
              <a:buNone/>
            </a:pPr>
            <a:r>
              <a:rPr b="1" lang="en"/>
              <a:t>of Spotify Streaming, Collaboration, and Audience Engagement Metrics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Shreyashri Athani, Sudarshan Paranjape</a:t>
            </a:r>
            <a:endParaRPr/>
          </a:p>
        </p:txBody>
      </p:sp>
      <p:pic>
        <p:nvPicPr>
          <p:cNvPr descr="File:Spotify logo without text.svg - Wikipedia" id="286" name="Google Shape;286;p30"/>
          <p:cNvPicPr preferRelativeResize="0"/>
          <p:nvPr/>
        </p:nvPicPr>
        <p:blipFill>
          <a:blip r:embed="rId4">
            <a:alphaModFix/>
          </a:blip>
          <a:stretch>
            <a:fillRect/>
          </a:stretch>
        </p:blipFill>
        <p:spPr>
          <a:xfrm>
            <a:off x="6831300" y="565937"/>
            <a:ext cx="682148" cy="6821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aphicFrame>
        <p:nvGraphicFramePr>
          <p:cNvPr id="368" name="Google Shape;368;p39"/>
          <p:cNvGraphicFramePr/>
          <p:nvPr/>
        </p:nvGraphicFramePr>
        <p:xfrm>
          <a:off x="894350" y="1185775"/>
          <a:ext cx="3000000" cy="3000000"/>
        </p:xfrm>
        <a:graphic>
          <a:graphicData uri="http://schemas.openxmlformats.org/drawingml/2006/table">
            <a:tbl>
              <a:tblPr>
                <a:noFill/>
                <a:tableStyleId>{AB8F2DCF-F02D-4322-9677-F9D46250085B}</a:tableStyleId>
              </a:tblPr>
              <a:tblGrid>
                <a:gridCol w="1016825"/>
                <a:gridCol w="2467350"/>
              </a:tblGrid>
              <a:tr h="365625">
                <a:tc>
                  <a:txBody>
                    <a:bodyPr/>
                    <a:lstStyle/>
                    <a:p>
                      <a:pPr indent="0" lvl="0" marL="0" rtl="0" algn="l">
                        <a:spcBef>
                          <a:spcPts val="0"/>
                        </a:spcBef>
                        <a:spcAft>
                          <a:spcPts val="0"/>
                        </a:spcAft>
                        <a:buNone/>
                      </a:pPr>
                      <a:r>
                        <a:rPr b="1" lang="en" sz="1300">
                          <a:latin typeface="Calibri"/>
                          <a:ea typeface="Calibri"/>
                          <a:cs typeface="Calibri"/>
                          <a:sym typeface="Calibri"/>
                        </a:rPr>
                        <a:t>Track</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Song name on Spotify.</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35200">
                <a:tc>
                  <a:txBody>
                    <a:bodyPr/>
                    <a:lstStyle/>
                    <a:p>
                      <a:pPr indent="0" lvl="0" marL="0" rtl="0" algn="l">
                        <a:spcBef>
                          <a:spcPts val="0"/>
                        </a:spcBef>
                        <a:spcAft>
                          <a:spcPts val="0"/>
                        </a:spcAft>
                        <a:buNone/>
                      </a:pPr>
                      <a:r>
                        <a:rPr b="1" lang="en" sz="1300">
                          <a:latin typeface="Calibri"/>
                          <a:ea typeface="Calibri"/>
                          <a:cs typeface="Calibri"/>
                          <a:sym typeface="Calibri"/>
                        </a:rPr>
                        <a:t>Artist</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Name of the artist.</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511325">
                <a:tc>
                  <a:txBody>
                    <a:bodyPr/>
                    <a:lstStyle/>
                    <a:p>
                      <a:pPr indent="0" lvl="0" marL="0" rtl="0" algn="l">
                        <a:spcBef>
                          <a:spcPts val="0"/>
                        </a:spcBef>
                        <a:spcAft>
                          <a:spcPts val="0"/>
                        </a:spcAft>
                        <a:buNone/>
                      </a:pPr>
                      <a:r>
                        <a:rPr b="1" lang="en" sz="1300">
                          <a:latin typeface="Calibri"/>
                          <a:ea typeface="Calibri"/>
                          <a:cs typeface="Calibri"/>
                          <a:sym typeface="Calibri"/>
                        </a:rPr>
                        <a:t>Danceability</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Suitability for dancing (0.0 to 1.0 scale).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91025">
                <a:tc>
                  <a:txBody>
                    <a:bodyPr/>
                    <a:lstStyle/>
                    <a:p>
                      <a:pPr indent="0" lvl="0" marL="0" rtl="0" algn="l">
                        <a:spcBef>
                          <a:spcPts val="0"/>
                        </a:spcBef>
                        <a:spcAft>
                          <a:spcPts val="0"/>
                        </a:spcAft>
                        <a:buNone/>
                      </a:pPr>
                      <a:r>
                        <a:rPr b="1" lang="en" sz="1300">
                          <a:latin typeface="Calibri"/>
                          <a:ea typeface="Calibri"/>
                          <a:cs typeface="Calibri"/>
                          <a:sym typeface="Calibri"/>
                        </a:rPr>
                        <a:t>Energy</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Intensity of the track (0.0 to 1.0 scale).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91025">
                <a:tc>
                  <a:txBody>
                    <a:bodyPr/>
                    <a:lstStyle/>
                    <a:p>
                      <a:pPr indent="0" lvl="0" marL="0" rtl="0" algn="l">
                        <a:spcBef>
                          <a:spcPts val="0"/>
                        </a:spcBef>
                        <a:spcAft>
                          <a:spcPts val="0"/>
                        </a:spcAft>
                        <a:buNone/>
                      </a:pPr>
                      <a:r>
                        <a:rPr b="1" lang="en" sz="1300">
                          <a:latin typeface="Calibri"/>
                          <a:ea typeface="Calibri"/>
                          <a:cs typeface="Calibri"/>
                          <a:sym typeface="Calibri"/>
                        </a:rPr>
                        <a:t>Loudness</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Average loudness in decibels (dB).</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511325">
                <a:tc>
                  <a:txBody>
                    <a:bodyPr/>
                    <a:lstStyle/>
                    <a:p>
                      <a:pPr indent="0" lvl="0" marL="0" rtl="0" algn="l">
                        <a:spcBef>
                          <a:spcPts val="0"/>
                        </a:spcBef>
                        <a:spcAft>
                          <a:spcPts val="0"/>
                        </a:spcAft>
                        <a:buNone/>
                      </a:pPr>
                      <a:r>
                        <a:rPr b="1" lang="en" sz="1300">
                          <a:latin typeface="Calibri"/>
                          <a:ea typeface="Calibri"/>
                          <a:cs typeface="Calibri"/>
                          <a:sym typeface="Calibri"/>
                        </a:rPr>
                        <a:t>Speechiness</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Presence of spoken words (0.0 to 1.0 scale).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511325">
                <a:tc>
                  <a:txBody>
                    <a:bodyPr/>
                    <a:lstStyle/>
                    <a:p>
                      <a:pPr indent="0" lvl="0" marL="0" rtl="0" algn="l">
                        <a:spcBef>
                          <a:spcPts val="0"/>
                        </a:spcBef>
                        <a:spcAft>
                          <a:spcPts val="0"/>
                        </a:spcAft>
                        <a:buNone/>
                      </a:pPr>
                      <a:r>
                        <a:rPr b="1" lang="en" sz="1300">
                          <a:latin typeface="Calibri"/>
                          <a:ea typeface="Calibri"/>
                          <a:cs typeface="Calibri"/>
                          <a:sym typeface="Calibri"/>
                        </a:rPr>
                        <a:t>Acousticness</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Confidence measure for acoustic nature (0.0 to 1.0).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bl>
          </a:graphicData>
        </a:graphic>
      </p:graphicFrame>
      <p:graphicFrame>
        <p:nvGraphicFramePr>
          <p:cNvPr id="369" name="Google Shape;369;p39"/>
          <p:cNvGraphicFramePr/>
          <p:nvPr/>
        </p:nvGraphicFramePr>
        <p:xfrm>
          <a:off x="4656250" y="805825"/>
          <a:ext cx="3000000" cy="3000000"/>
        </p:xfrm>
        <a:graphic>
          <a:graphicData uri="http://schemas.openxmlformats.org/drawingml/2006/table">
            <a:tbl>
              <a:tblPr>
                <a:noFill/>
                <a:tableStyleId>{AB8F2DCF-F02D-4322-9677-F9D46250085B}</a:tableStyleId>
              </a:tblPr>
              <a:tblGrid>
                <a:gridCol w="1248700"/>
                <a:gridCol w="2437825"/>
              </a:tblGrid>
              <a:tr h="672950">
                <a:tc>
                  <a:txBody>
                    <a:bodyPr/>
                    <a:lstStyle/>
                    <a:p>
                      <a:pPr indent="0" lvl="0" marL="0" rtl="0" algn="l">
                        <a:spcBef>
                          <a:spcPts val="0"/>
                        </a:spcBef>
                        <a:spcAft>
                          <a:spcPts val="0"/>
                        </a:spcAft>
                        <a:buNone/>
                      </a:pPr>
                      <a:r>
                        <a:rPr b="1" lang="en" sz="1300">
                          <a:latin typeface="Calibri"/>
                          <a:ea typeface="Calibri"/>
                          <a:cs typeface="Calibri"/>
                          <a:sym typeface="Calibri"/>
                        </a:rPr>
                        <a:t>Instrumentalness</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Likelihood of no vocals (0.0 to 1.0 scale).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486375">
                <a:tc>
                  <a:txBody>
                    <a:bodyPr/>
                    <a:lstStyle/>
                    <a:p>
                      <a:pPr indent="0" lvl="0" marL="0" rtl="0" algn="l">
                        <a:spcBef>
                          <a:spcPts val="0"/>
                        </a:spcBef>
                        <a:spcAft>
                          <a:spcPts val="0"/>
                        </a:spcAft>
                        <a:buNone/>
                      </a:pPr>
                      <a:r>
                        <a:rPr b="1" lang="en" sz="1300">
                          <a:latin typeface="Calibri"/>
                          <a:ea typeface="Calibri"/>
                          <a:cs typeface="Calibri"/>
                          <a:sym typeface="Calibri"/>
                        </a:rPr>
                        <a:t>Liveness</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Probability that the track is live (0.0 to 1.0 scale).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486375">
                <a:tc>
                  <a:txBody>
                    <a:bodyPr/>
                    <a:lstStyle/>
                    <a:p>
                      <a:pPr indent="0" lvl="0" marL="0" rtl="0" algn="l">
                        <a:spcBef>
                          <a:spcPts val="0"/>
                        </a:spcBef>
                        <a:spcAft>
                          <a:spcPts val="0"/>
                        </a:spcAft>
                        <a:buNone/>
                      </a:pPr>
                      <a:r>
                        <a:rPr b="1" lang="en" sz="1300">
                          <a:latin typeface="Calibri"/>
                          <a:ea typeface="Calibri"/>
                          <a:cs typeface="Calibri"/>
                          <a:sym typeface="Calibri"/>
                        </a:rPr>
                        <a:t>Valence</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Positiveness of the track (0.0 to 1.0 scale).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486375">
                <a:tc>
                  <a:txBody>
                    <a:bodyPr/>
                    <a:lstStyle/>
                    <a:p>
                      <a:pPr indent="0" lvl="0" marL="0" rtl="0" algn="l">
                        <a:spcBef>
                          <a:spcPts val="0"/>
                        </a:spcBef>
                        <a:spcAft>
                          <a:spcPts val="0"/>
                        </a:spcAft>
                        <a:buNone/>
                      </a:pPr>
                      <a:r>
                        <a:rPr b="1" lang="en" sz="1300">
                          <a:latin typeface="Calibri"/>
                          <a:ea typeface="Calibri"/>
                          <a:cs typeface="Calibri"/>
                          <a:sym typeface="Calibri"/>
                        </a:rPr>
                        <a:t>Tempo</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Speed of the track in beats per minute (BPM).</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486375">
                <a:tc>
                  <a:txBody>
                    <a:bodyPr/>
                    <a:lstStyle/>
                    <a:p>
                      <a:pPr indent="0" lvl="0" marL="0" rtl="0" algn="l">
                        <a:spcBef>
                          <a:spcPts val="0"/>
                        </a:spcBef>
                        <a:spcAft>
                          <a:spcPts val="0"/>
                        </a:spcAft>
                        <a:buNone/>
                      </a:pPr>
                      <a:r>
                        <a:rPr b="1" lang="en" sz="1300">
                          <a:latin typeface="Calibri"/>
                          <a:ea typeface="Calibri"/>
                          <a:cs typeface="Calibri"/>
                          <a:sym typeface="Calibri"/>
                        </a:rPr>
                        <a:t>Duration</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Duration of the track in milliseconds.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92550">
                <a:tc>
                  <a:txBody>
                    <a:bodyPr/>
                    <a:lstStyle/>
                    <a:p>
                      <a:pPr indent="0" lvl="0" marL="0" rtl="0" algn="l">
                        <a:spcBef>
                          <a:spcPts val="0"/>
                        </a:spcBef>
                        <a:spcAft>
                          <a:spcPts val="0"/>
                        </a:spcAft>
                        <a:buNone/>
                      </a:pPr>
                      <a:r>
                        <a:rPr b="1" lang="en" sz="1300">
                          <a:latin typeface="Calibri"/>
                          <a:ea typeface="Calibri"/>
                          <a:cs typeface="Calibri"/>
                          <a:sym typeface="Calibri"/>
                        </a:rPr>
                        <a:t>Views</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Number of YouTube views.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92550">
                <a:tc>
                  <a:txBody>
                    <a:bodyPr/>
                    <a:lstStyle/>
                    <a:p>
                      <a:pPr indent="0" lvl="0" marL="0" rtl="0" algn="l">
                        <a:spcBef>
                          <a:spcPts val="0"/>
                        </a:spcBef>
                        <a:spcAft>
                          <a:spcPts val="0"/>
                        </a:spcAft>
                        <a:buNone/>
                      </a:pPr>
                      <a:r>
                        <a:rPr b="1" lang="en" sz="1300">
                          <a:latin typeface="Calibri"/>
                          <a:ea typeface="Calibri"/>
                          <a:cs typeface="Calibri"/>
                          <a:sym typeface="Calibri"/>
                        </a:rPr>
                        <a:t>Likes</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Number of YouTube likes.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486375">
                <a:tc>
                  <a:txBody>
                    <a:bodyPr/>
                    <a:lstStyle/>
                    <a:p>
                      <a:pPr indent="0" lvl="0" marL="0" rtl="0" algn="l">
                        <a:spcBef>
                          <a:spcPts val="0"/>
                        </a:spcBef>
                        <a:spcAft>
                          <a:spcPts val="0"/>
                        </a:spcAft>
                        <a:buNone/>
                      </a:pPr>
                      <a:r>
                        <a:rPr b="1" lang="en" sz="1300">
                          <a:latin typeface="Calibri"/>
                          <a:ea typeface="Calibri"/>
                          <a:cs typeface="Calibri"/>
                          <a:sym typeface="Calibri"/>
                        </a:rPr>
                        <a:t>Comments</a:t>
                      </a:r>
                      <a:endParaRPr b="1" sz="13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Number of YouTube comments.</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bl>
          </a:graphicData>
        </a:graphic>
      </p:graphicFrame>
      <p:sp>
        <p:nvSpPr>
          <p:cNvPr id="370" name="Google Shape;370;p39"/>
          <p:cNvSpPr txBox="1"/>
          <p:nvPr>
            <p:ph type="title"/>
          </p:nvPr>
        </p:nvSpPr>
        <p:spPr>
          <a:xfrm>
            <a:off x="720000" y="57920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700">
                <a:latin typeface="Hanken Grotesk"/>
                <a:ea typeface="Hanken Grotesk"/>
                <a:cs typeface="Hanken Grotesk"/>
                <a:sym typeface="Hanken Grotesk"/>
              </a:rPr>
              <a:t>Youtube &amp;</a:t>
            </a:r>
            <a:r>
              <a:rPr lang="en" sz="3000"/>
              <a:t> </a:t>
            </a:r>
            <a:r>
              <a:rPr b="1" lang="en" sz="1700">
                <a:latin typeface="Hanken Grotesk"/>
                <a:ea typeface="Hanken Grotesk"/>
                <a:cs typeface="Hanken Grotesk"/>
                <a:sym typeface="Hanken Grotesk"/>
              </a:rPr>
              <a:t>Spotify Table:</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type="title"/>
          </p:nvPr>
        </p:nvSpPr>
        <p:spPr>
          <a:xfrm>
            <a:off x="717751" y="541950"/>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Correlation Analysis:</a:t>
            </a:r>
            <a:endParaRPr sz="2200"/>
          </a:p>
        </p:txBody>
      </p:sp>
      <p:pic>
        <p:nvPicPr>
          <p:cNvPr id="376" name="Google Shape;376;p40"/>
          <p:cNvPicPr preferRelativeResize="0"/>
          <p:nvPr/>
        </p:nvPicPr>
        <p:blipFill>
          <a:blip r:embed="rId3">
            <a:alphaModFix/>
          </a:blip>
          <a:stretch>
            <a:fillRect/>
          </a:stretch>
        </p:blipFill>
        <p:spPr>
          <a:xfrm>
            <a:off x="3983925" y="655425"/>
            <a:ext cx="4208398" cy="3832652"/>
          </a:xfrm>
          <a:prstGeom prst="rect">
            <a:avLst/>
          </a:prstGeom>
          <a:noFill/>
          <a:ln>
            <a:noFill/>
          </a:ln>
        </p:spPr>
      </p:pic>
      <p:sp>
        <p:nvSpPr>
          <p:cNvPr id="377" name="Google Shape;377;p40"/>
          <p:cNvSpPr txBox="1"/>
          <p:nvPr/>
        </p:nvSpPr>
        <p:spPr>
          <a:xfrm>
            <a:off x="872150" y="1177775"/>
            <a:ext cx="3026400" cy="32127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SzPts val="900"/>
              <a:buAutoNum type="arabicPeriod"/>
            </a:pPr>
            <a:r>
              <a:rPr b="1" lang="en" sz="900"/>
              <a:t>Artist Fee Correlation</a:t>
            </a:r>
            <a:r>
              <a:rPr lang="en" sz="900"/>
              <a:t>: concert fees show a strong positive correlation with collaboration impact, suggesting longer tracks and impactful collaborations contribute to higher earnings.</a:t>
            </a:r>
            <a:endParaRPr sz="900"/>
          </a:p>
          <a:p>
            <a:pPr indent="-285750" lvl="0" marL="457200" rtl="0" algn="l">
              <a:lnSpc>
                <a:spcPct val="115000"/>
              </a:lnSpc>
              <a:spcBef>
                <a:spcPts val="1000"/>
              </a:spcBef>
              <a:spcAft>
                <a:spcPts val="0"/>
              </a:spcAft>
              <a:buSzPts val="900"/>
              <a:buAutoNum type="arabicPeriod"/>
            </a:pPr>
            <a:r>
              <a:rPr b="1" lang="en" sz="900"/>
              <a:t>Engagement vs. Collaborations</a:t>
            </a:r>
            <a:r>
              <a:rPr lang="en" sz="900"/>
              <a:t>: Higher engagement scores are associated with a larger number of collaborations, indicating collaborations can enhance audience engagement.</a:t>
            </a:r>
            <a:endParaRPr sz="900"/>
          </a:p>
          <a:p>
            <a:pPr indent="-285750" lvl="0" marL="457200" rtl="0" algn="l">
              <a:lnSpc>
                <a:spcPct val="115000"/>
              </a:lnSpc>
              <a:spcBef>
                <a:spcPts val="1000"/>
              </a:spcBef>
              <a:spcAft>
                <a:spcPts val="0"/>
              </a:spcAft>
              <a:buSzPts val="900"/>
              <a:buAutoNum type="arabicPeriod"/>
            </a:pPr>
            <a:r>
              <a:rPr b="1" lang="en" sz="900"/>
              <a:t>Outliers</a:t>
            </a:r>
            <a:r>
              <a:rPr lang="en" sz="900"/>
              <a:t>: Certain artists (e.g., Snoop Dogg) stand out with high collaboration impact and a significant number of collaborative songs, showcasing their influence in the industry.</a:t>
            </a:r>
            <a:endParaRPr sz="900"/>
          </a:p>
          <a:p>
            <a:pPr indent="0" lvl="0" marL="0" rtl="0" algn="l">
              <a:spcBef>
                <a:spcPts val="1200"/>
              </a:spcBef>
              <a:spcAft>
                <a:spcPts val="0"/>
              </a:spcAft>
              <a:buNone/>
            </a:pPr>
            <a:r>
              <a:t/>
            </a:r>
            <a:endParaRPr sz="900">
              <a:solidFill>
                <a:schemeClr val="dk1"/>
              </a:solidFill>
              <a:latin typeface="Hanken Grotesk"/>
              <a:ea typeface="Hanken Grotesk"/>
              <a:cs typeface="Hanken Grotesk"/>
              <a:sym typeface="Hanken Grotes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41"/>
          <p:cNvPicPr preferRelativeResize="0"/>
          <p:nvPr/>
        </p:nvPicPr>
        <p:blipFill>
          <a:blip r:embed="rId3">
            <a:alphaModFix/>
          </a:blip>
          <a:stretch>
            <a:fillRect/>
          </a:stretch>
        </p:blipFill>
        <p:spPr>
          <a:xfrm>
            <a:off x="4922575" y="1114650"/>
            <a:ext cx="2762850" cy="2042800"/>
          </a:xfrm>
          <a:prstGeom prst="rect">
            <a:avLst/>
          </a:prstGeom>
          <a:noFill/>
          <a:ln>
            <a:noFill/>
          </a:ln>
        </p:spPr>
      </p:pic>
      <p:pic>
        <p:nvPicPr>
          <p:cNvPr id="383" name="Google Shape;383;p41"/>
          <p:cNvPicPr preferRelativeResize="0"/>
          <p:nvPr/>
        </p:nvPicPr>
        <p:blipFill>
          <a:blip r:embed="rId4">
            <a:alphaModFix/>
          </a:blip>
          <a:stretch>
            <a:fillRect/>
          </a:stretch>
        </p:blipFill>
        <p:spPr>
          <a:xfrm>
            <a:off x="1401425" y="957875"/>
            <a:ext cx="3026451" cy="2199574"/>
          </a:xfrm>
          <a:prstGeom prst="rect">
            <a:avLst/>
          </a:prstGeom>
          <a:noFill/>
          <a:ln>
            <a:noFill/>
          </a:ln>
        </p:spPr>
      </p:pic>
      <p:sp>
        <p:nvSpPr>
          <p:cNvPr id="384" name="Google Shape;384;p41"/>
          <p:cNvSpPr txBox="1"/>
          <p:nvPr>
            <p:ph type="title"/>
          </p:nvPr>
        </p:nvSpPr>
        <p:spPr>
          <a:xfrm>
            <a:off x="717751" y="541950"/>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Data Bias</a:t>
            </a:r>
            <a:r>
              <a:rPr lang="en" sz="2200"/>
              <a:t>:</a:t>
            </a:r>
            <a:endParaRPr sz="2200"/>
          </a:p>
        </p:txBody>
      </p:sp>
      <p:sp>
        <p:nvSpPr>
          <p:cNvPr id="385" name="Google Shape;385;p41"/>
          <p:cNvSpPr txBox="1"/>
          <p:nvPr/>
        </p:nvSpPr>
        <p:spPr>
          <a:xfrm>
            <a:off x="991425" y="3123375"/>
            <a:ext cx="6977400" cy="10062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1200"/>
              </a:spcBef>
              <a:spcAft>
                <a:spcPts val="0"/>
              </a:spcAft>
              <a:buSzPts val="800"/>
              <a:buChar char="●"/>
            </a:pPr>
            <a:r>
              <a:rPr b="1" lang="en" sz="800"/>
              <a:t>United States Dominance:</a:t>
            </a:r>
            <a:r>
              <a:rPr lang="en" sz="800"/>
              <a:t> The U.S. leads significantly in track production (223 tracks), followed by Puerto Rico (84) and Colombia (38), highlighting its central role in the global music industry.</a:t>
            </a:r>
            <a:br>
              <a:rPr lang="en" sz="800"/>
            </a:br>
            <a:endParaRPr sz="800"/>
          </a:p>
          <a:p>
            <a:pPr indent="-279400" lvl="0" marL="457200" rtl="0" algn="l">
              <a:lnSpc>
                <a:spcPct val="115000"/>
              </a:lnSpc>
              <a:spcBef>
                <a:spcPts val="0"/>
              </a:spcBef>
              <a:spcAft>
                <a:spcPts val="0"/>
              </a:spcAft>
              <a:buSzPts val="800"/>
              <a:buChar char="●"/>
            </a:pPr>
            <a:r>
              <a:rPr b="1" lang="en" sz="800"/>
              <a:t>Gender Disparity:</a:t>
            </a:r>
            <a:r>
              <a:rPr lang="en" sz="800"/>
              <a:t> Male artists dominate with 395 tracks, compared to only 67 by women and 10 by bands, suggesting notable gender and group underrepresentation.</a:t>
            </a:r>
            <a:br>
              <a:rPr lang="en" sz="800"/>
            </a:br>
            <a:endParaRPr sz="800"/>
          </a:p>
          <a:p>
            <a:pPr indent="-279400" lvl="0" marL="457200" rtl="0" algn="l">
              <a:lnSpc>
                <a:spcPct val="115000"/>
              </a:lnSpc>
              <a:spcBef>
                <a:spcPts val="0"/>
              </a:spcBef>
              <a:spcAft>
                <a:spcPts val="0"/>
              </a:spcAft>
              <a:buSzPts val="800"/>
              <a:buChar char="●"/>
            </a:pPr>
            <a:r>
              <a:rPr b="1" lang="en" sz="800"/>
              <a:t>Regional and Type Trends:</a:t>
            </a:r>
            <a:r>
              <a:rPr lang="en" sz="800"/>
              <a:t> The dominance of male solo artists aligns with the U.S.'s high track counts, while bands and non-U.S. countries show limited contributions.</a:t>
            </a:r>
            <a:endParaRPr sz="800"/>
          </a:p>
          <a:p>
            <a:pPr indent="0" lvl="0" marL="0" rtl="0" algn="l">
              <a:spcBef>
                <a:spcPts val="1200"/>
              </a:spcBef>
              <a:spcAft>
                <a:spcPts val="0"/>
              </a:spcAft>
              <a:buNone/>
            </a:pPr>
            <a:r>
              <a:t/>
            </a:r>
            <a:endParaRPr sz="1100">
              <a:solidFill>
                <a:schemeClr val="dk1"/>
              </a:solidFill>
              <a:latin typeface="Hanken Grotesk"/>
              <a:ea typeface="Hanken Grotesk"/>
              <a:cs typeface="Hanken Grotesk"/>
              <a:sym typeface="Hanken Grotes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2"/>
          <p:cNvPicPr preferRelativeResize="0"/>
          <p:nvPr/>
        </p:nvPicPr>
        <p:blipFill>
          <a:blip r:embed="rId3">
            <a:alphaModFix/>
          </a:blip>
          <a:stretch>
            <a:fillRect/>
          </a:stretch>
        </p:blipFill>
        <p:spPr>
          <a:xfrm>
            <a:off x="4572000" y="972775"/>
            <a:ext cx="3607451" cy="3197950"/>
          </a:xfrm>
          <a:prstGeom prst="rect">
            <a:avLst/>
          </a:prstGeom>
          <a:noFill/>
          <a:ln>
            <a:noFill/>
          </a:ln>
        </p:spPr>
      </p:pic>
      <p:sp>
        <p:nvSpPr>
          <p:cNvPr id="391" name="Google Shape;391;p42"/>
          <p:cNvSpPr txBox="1"/>
          <p:nvPr/>
        </p:nvSpPr>
        <p:spPr>
          <a:xfrm>
            <a:off x="872150" y="1177775"/>
            <a:ext cx="3026400" cy="32127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SzPts val="900"/>
              <a:buAutoNum type="arabicPeriod"/>
            </a:pPr>
            <a:r>
              <a:rPr b="1" lang="en" sz="900"/>
              <a:t>Artist Fee Correlation</a:t>
            </a:r>
            <a:r>
              <a:rPr lang="en" sz="900"/>
              <a:t>: concert fees show a strong positive correlation with collaboration impact, suggesting longer tracks and impactful collaborations contribute to higher earnings.</a:t>
            </a:r>
            <a:endParaRPr sz="900"/>
          </a:p>
          <a:p>
            <a:pPr indent="-285750" lvl="0" marL="457200" rtl="0" algn="l">
              <a:lnSpc>
                <a:spcPct val="115000"/>
              </a:lnSpc>
              <a:spcBef>
                <a:spcPts val="1000"/>
              </a:spcBef>
              <a:spcAft>
                <a:spcPts val="0"/>
              </a:spcAft>
              <a:buSzPts val="900"/>
              <a:buAutoNum type="arabicPeriod"/>
            </a:pPr>
            <a:r>
              <a:rPr b="1" lang="en" sz="900"/>
              <a:t>Engagement vs. Collaborations</a:t>
            </a:r>
            <a:r>
              <a:rPr lang="en" sz="900"/>
              <a:t>: Higher engagement scores are associated with a larger number of collaborations, indicating collaborations can enhance audience engagement.</a:t>
            </a:r>
            <a:endParaRPr sz="900"/>
          </a:p>
          <a:p>
            <a:pPr indent="-285750" lvl="0" marL="457200" rtl="0" algn="l">
              <a:lnSpc>
                <a:spcPct val="115000"/>
              </a:lnSpc>
              <a:spcBef>
                <a:spcPts val="1000"/>
              </a:spcBef>
              <a:spcAft>
                <a:spcPts val="0"/>
              </a:spcAft>
              <a:buSzPts val="900"/>
              <a:buAutoNum type="arabicPeriod"/>
            </a:pPr>
            <a:r>
              <a:rPr b="1" lang="en" sz="900"/>
              <a:t>Outliers</a:t>
            </a:r>
            <a:r>
              <a:rPr lang="en" sz="900"/>
              <a:t>: Certain artists (e.g., Snoop Dogg) stand out with high collaboration impact and a significant number of collaborative songs, showcasing their influence in the industry.</a:t>
            </a:r>
            <a:endParaRPr sz="900"/>
          </a:p>
          <a:p>
            <a:pPr indent="0" lvl="0" marL="0" rtl="0" algn="l">
              <a:spcBef>
                <a:spcPts val="1200"/>
              </a:spcBef>
              <a:spcAft>
                <a:spcPts val="0"/>
              </a:spcAft>
              <a:buNone/>
            </a:pPr>
            <a:r>
              <a:t/>
            </a:r>
            <a:endParaRPr sz="900">
              <a:solidFill>
                <a:schemeClr val="dk1"/>
              </a:solidFill>
              <a:latin typeface="Hanken Grotesk"/>
              <a:ea typeface="Hanken Grotesk"/>
              <a:cs typeface="Hanken Grotesk"/>
              <a:sym typeface="Hanken Grotesk"/>
            </a:endParaRPr>
          </a:p>
        </p:txBody>
      </p:sp>
      <p:sp>
        <p:nvSpPr>
          <p:cNvPr id="392" name="Google Shape;392;p42"/>
          <p:cNvSpPr txBox="1"/>
          <p:nvPr>
            <p:ph type="title"/>
          </p:nvPr>
        </p:nvSpPr>
        <p:spPr>
          <a:xfrm>
            <a:off x="717751" y="541950"/>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Song Duration</a:t>
            </a:r>
            <a:r>
              <a:rPr lang="en" sz="2200"/>
              <a:t>:</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3"/>
          <p:cNvSpPr txBox="1"/>
          <p:nvPr>
            <p:ph type="title"/>
          </p:nvPr>
        </p:nvSpPr>
        <p:spPr>
          <a:xfrm>
            <a:off x="717751" y="541950"/>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Genre Across The world</a:t>
            </a:r>
            <a:r>
              <a:rPr lang="en" sz="2200"/>
              <a:t>:</a:t>
            </a:r>
            <a:endParaRPr sz="2200"/>
          </a:p>
        </p:txBody>
      </p:sp>
      <p:sp>
        <p:nvSpPr>
          <p:cNvPr id="398" name="Google Shape;398;p43"/>
          <p:cNvSpPr txBox="1"/>
          <p:nvPr/>
        </p:nvSpPr>
        <p:spPr>
          <a:xfrm>
            <a:off x="5240375" y="1002400"/>
            <a:ext cx="2907300" cy="3332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AutoNum type="arabicPeriod"/>
            </a:pPr>
            <a:r>
              <a:rPr b="1" lang="en" sz="1100"/>
              <a:t>Rock</a:t>
            </a:r>
            <a:r>
              <a:rPr lang="en" sz="1100"/>
              <a:t> leads the U.S. with 1044 tracks, showcasing its dominance in the North American music scene.</a:t>
            </a:r>
            <a:br>
              <a:rPr lang="en" sz="1100"/>
            </a:br>
            <a:endParaRPr sz="1100"/>
          </a:p>
          <a:p>
            <a:pPr indent="-298450" lvl="0" marL="457200" rtl="0" algn="l">
              <a:lnSpc>
                <a:spcPct val="115000"/>
              </a:lnSpc>
              <a:spcBef>
                <a:spcPts val="0"/>
              </a:spcBef>
              <a:spcAft>
                <a:spcPts val="0"/>
              </a:spcAft>
              <a:buSzPts val="1100"/>
              <a:buAutoNum type="arabicPeriod"/>
            </a:pPr>
            <a:r>
              <a:rPr b="1" lang="en" sz="1100"/>
              <a:t>Pop</a:t>
            </a:r>
            <a:r>
              <a:rPr lang="en" sz="1100"/>
              <a:t> emerges as a versatile genre, appearing in South America (200+ tracks), and other regions.</a:t>
            </a:r>
            <a:br>
              <a:rPr lang="en" sz="1100"/>
            </a:br>
            <a:endParaRPr sz="1100"/>
          </a:p>
          <a:p>
            <a:pPr indent="-298450" lvl="0" marL="457200" rtl="0" algn="l">
              <a:lnSpc>
                <a:spcPct val="115000"/>
              </a:lnSpc>
              <a:spcBef>
                <a:spcPts val="0"/>
              </a:spcBef>
              <a:spcAft>
                <a:spcPts val="0"/>
              </a:spcAft>
              <a:buSzPts val="1100"/>
              <a:buAutoNum type="arabicPeriod"/>
            </a:pPr>
            <a:r>
              <a:rPr b="1" lang="en" sz="1100"/>
              <a:t>Regional Genres</a:t>
            </a:r>
            <a:r>
              <a:rPr lang="en" sz="1100"/>
              <a:t> like </a:t>
            </a:r>
            <a:r>
              <a:rPr b="1" lang="en" sz="1100"/>
              <a:t>Reggaeton</a:t>
            </a:r>
            <a:r>
              <a:rPr lang="en" sz="1100"/>
              <a:t> (South America, 173 tracks) and </a:t>
            </a:r>
            <a:r>
              <a:rPr b="1" lang="en" sz="1100"/>
              <a:t>Indian Pop</a:t>
            </a:r>
            <a:r>
              <a:rPr lang="en" sz="1100"/>
              <a:t> (India, 14 tracks) emphasize culturally specific musical influences.</a:t>
            </a:r>
            <a:br>
              <a:rPr lang="en" sz="1100"/>
            </a:br>
            <a:endParaRPr sz="1100"/>
          </a:p>
          <a:p>
            <a:pPr indent="0" lvl="0" marL="0" rtl="0" algn="l">
              <a:spcBef>
                <a:spcPts val="1200"/>
              </a:spcBef>
              <a:spcAft>
                <a:spcPts val="0"/>
              </a:spcAft>
              <a:buNone/>
            </a:pPr>
            <a:r>
              <a:t/>
            </a:r>
            <a:endParaRPr>
              <a:solidFill>
                <a:schemeClr val="dk1"/>
              </a:solidFill>
              <a:latin typeface="Hanken Grotesk"/>
              <a:ea typeface="Hanken Grotesk"/>
              <a:cs typeface="Hanken Grotesk"/>
              <a:sym typeface="Hanken Grotesk"/>
            </a:endParaRPr>
          </a:p>
        </p:txBody>
      </p:sp>
      <p:pic>
        <p:nvPicPr>
          <p:cNvPr id="399" name="Google Shape;399;p43"/>
          <p:cNvPicPr preferRelativeResize="0"/>
          <p:nvPr/>
        </p:nvPicPr>
        <p:blipFill>
          <a:blip r:embed="rId3">
            <a:alphaModFix/>
          </a:blip>
          <a:stretch>
            <a:fillRect/>
          </a:stretch>
        </p:blipFill>
        <p:spPr>
          <a:xfrm>
            <a:off x="805200" y="1002400"/>
            <a:ext cx="4435174" cy="3288381"/>
          </a:xfrm>
          <a:prstGeom prst="rect">
            <a:avLst/>
          </a:prstGeom>
          <a:noFill/>
          <a:ln>
            <a:noFill/>
          </a:ln>
        </p:spPr>
      </p:pic>
      <p:pic>
        <p:nvPicPr>
          <p:cNvPr id="400" name="Google Shape;400;p43"/>
          <p:cNvPicPr preferRelativeResize="0"/>
          <p:nvPr/>
        </p:nvPicPr>
        <p:blipFill>
          <a:blip r:embed="rId4">
            <a:alphaModFix/>
          </a:blip>
          <a:stretch>
            <a:fillRect/>
          </a:stretch>
        </p:blipFill>
        <p:spPr>
          <a:xfrm>
            <a:off x="4375600" y="1002400"/>
            <a:ext cx="864775" cy="40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cxnSp>
        <p:nvCxnSpPr>
          <p:cNvPr id="405" name="Google Shape;405;p44"/>
          <p:cNvCxnSpPr/>
          <p:nvPr/>
        </p:nvCxnSpPr>
        <p:spPr>
          <a:xfrm flipH="1" rot="10800000">
            <a:off x="2218637" y="2107200"/>
            <a:ext cx="934500" cy="6900"/>
          </a:xfrm>
          <a:prstGeom prst="straightConnector1">
            <a:avLst/>
          </a:prstGeom>
          <a:noFill/>
          <a:ln cap="flat" cmpd="sng" w="19050">
            <a:solidFill>
              <a:schemeClr val="dk1"/>
            </a:solidFill>
            <a:prstDash val="solid"/>
            <a:round/>
            <a:headEnd len="med" w="med" type="none"/>
            <a:tailEnd len="med" w="med" type="none"/>
          </a:ln>
        </p:spPr>
      </p:cxnSp>
      <p:sp>
        <p:nvSpPr>
          <p:cNvPr id="406" name="Google Shape;406;p44"/>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User</a:t>
            </a:r>
            <a:r>
              <a:rPr lang="en"/>
              <a:t> </a:t>
            </a:r>
            <a:r>
              <a:rPr lang="en">
                <a:solidFill>
                  <a:srgbClr val="8BC34A"/>
                </a:solidFill>
              </a:rPr>
              <a:t>Story</a:t>
            </a:r>
            <a:endParaRPr>
              <a:solidFill>
                <a:srgbClr val="8BC34A"/>
              </a:solidFill>
            </a:endParaRPr>
          </a:p>
        </p:txBody>
      </p:sp>
      <p:sp>
        <p:nvSpPr>
          <p:cNvPr id="407" name="Google Shape;407;p44"/>
          <p:cNvSpPr txBox="1"/>
          <p:nvPr/>
        </p:nvSpPr>
        <p:spPr>
          <a:xfrm>
            <a:off x="515150" y="2710875"/>
            <a:ext cx="1831200" cy="488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Let’s organise a concert! Where?</a:t>
            </a:r>
            <a:endParaRPr sz="1200">
              <a:solidFill>
                <a:schemeClr val="dk1"/>
              </a:solidFill>
              <a:latin typeface="Hanken Grotesk"/>
              <a:ea typeface="Hanken Grotesk"/>
              <a:cs typeface="Hanken Grotesk"/>
              <a:sym typeface="Hanken Grotesk"/>
            </a:endParaRPr>
          </a:p>
        </p:txBody>
      </p:sp>
      <p:sp>
        <p:nvSpPr>
          <p:cNvPr id="408" name="Google Shape;408;p44"/>
          <p:cNvSpPr txBox="1"/>
          <p:nvPr/>
        </p:nvSpPr>
        <p:spPr>
          <a:xfrm>
            <a:off x="737537" y="2367000"/>
            <a:ext cx="1552500" cy="40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Concert</a:t>
            </a:r>
            <a:endParaRPr sz="1900">
              <a:solidFill>
                <a:schemeClr val="dk1"/>
              </a:solidFill>
              <a:latin typeface="Figtree Black"/>
              <a:ea typeface="Figtree Black"/>
              <a:cs typeface="Figtree Black"/>
              <a:sym typeface="Figtree Black"/>
            </a:endParaRPr>
          </a:p>
        </p:txBody>
      </p:sp>
      <p:sp>
        <p:nvSpPr>
          <p:cNvPr id="409" name="Google Shape;409;p44"/>
          <p:cNvSpPr txBox="1"/>
          <p:nvPr/>
        </p:nvSpPr>
        <p:spPr>
          <a:xfrm>
            <a:off x="3495303" y="2443875"/>
            <a:ext cx="1552500" cy="409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Location</a:t>
            </a:r>
            <a:endParaRPr sz="1900">
              <a:solidFill>
                <a:schemeClr val="dk1"/>
              </a:solidFill>
              <a:latin typeface="Figtree Black"/>
              <a:ea typeface="Figtree Black"/>
              <a:cs typeface="Figtree Black"/>
              <a:sym typeface="Figtree Black"/>
            </a:endParaRPr>
          </a:p>
        </p:txBody>
      </p:sp>
      <p:sp>
        <p:nvSpPr>
          <p:cNvPr id="410" name="Google Shape;410;p44"/>
          <p:cNvSpPr txBox="1"/>
          <p:nvPr/>
        </p:nvSpPr>
        <p:spPr>
          <a:xfrm>
            <a:off x="6397925" y="2443875"/>
            <a:ext cx="1552500" cy="409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900">
                <a:solidFill>
                  <a:schemeClr val="dk1"/>
                </a:solidFill>
                <a:latin typeface="Figtree Black"/>
                <a:ea typeface="Figtree Black"/>
                <a:cs typeface="Figtree Black"/>
                <a:sym typeface="Figtree Black"/>
              </a:rPr>
              <a:t>Artist? </a:t>
            </a:r>
            <a:endParaRPr sz="1900">
              <a:solidFill>
                <a:schemeClr val="dk1"/>
              </a:solidFill>
              <a:latin typeface="Figtree Black"/>
              <a:ea typeface="Figtree Black"/>
              <a:cs typeface="Figtree Black"/>
              <a:sym typeface="Figtree Black"/>
            </a:endParaRPr>
          </a:p>
        </p:txBody>
      </p:sp>
      <p:sp>
        <p:nvSpPr>
          <p:cNvPr id="411" name="Google Shape;411;p44"/>
          <p:cNvSpPr txBox="1"/>
          <p:nvPr/>
        </p:nvSpPr>
        <p:spPr>
          <a:xfrm>
            <a:off x="6011200" y="2776500"/>
            <a:ext cx="2419800" cy="1784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212121"/>
              </a:buClr>
              <a:buSzPts val="1200"/>
              <a:buChar char="●"/>
            </a:pPr>
            <a:r>
              <a:rPr lang="en" sz="1200">
                <a:solidFill>
                  <a:srgbClr val="212121"/>
                </a:solidFill>
              </a:rPr>
              <a:t>Which genre of music? </a:t>
            </a:r>
            <a:endParaRPr sz="1200">
              <a:solidFill>
                <a:srgbClr val="212121"/>
              </a:solidFill>
            </a:endParaRPr>
          </a:p>
          <a:p>
            <a:pPr indent="-304800" lvl="0" marL="457200" rtl="0" algn="l">
              <a:spcBef>
                <a:spcPts val="0"/>
              </a:spcBef>
              <a:spcAft>
                <a:spcPts val="0"/>
              </a:spcAft>
              <a:buClr>
                <a:srgbClr val="212121"/>
              </a:buClr>
              <a:buSzPts val="1200"/>
              <a:buChar char="●"/>
            </a:pPr>
            <a:r>
              <a:rPr lang="en" sz="1200">
                <a:solidFill>
                  <a:srgbClr val="212121"/>
                </a:solidFill>
              </a:rPr>
              <a:t>Have the done collabs? </a:t>
            </a:r>
            <a:endParaRPr sz="1200">
              <a:solidFill>
                <a:srgbClr val="212121"/>
              </a:solidFill>
            </a:endParaRPr>
          </a:p>
          <a:p>
            <a:pPr indent="-304800" lvl="0" marL="457200" rtl="0" algn="l">
              <a:spcBef>
                <a:spcPts val="0"/>
              </a:spcBef>
              <a:spcAft>
                <a:spcPts val="0"/>
              </a:spcAft>
              <a:buClr>
                <a:srgbClr val="212121"/>
              </a:buClr>
              <a:buSzPts val="1200"/>
              <a:buChar char="●"/>
            </a:pPr>
            <a:r>
              <a:rPr lang="en" sz="1200">
                <a:solidFill>
                  <a:srgbClr val="212121"/>
                </a:solidFill>
              </a:rPr>
              <a:t>Will the audience like them? </a:t>
            </a:r>
            <a:endParaRPr sz="1200">
              <a:solidFill>
                <a:srgbClr val="212121"/>
              </a:solidFill>
            </a:endParaRPr>
          </a:p>
          <a:p>
            <a:pPr indent="-304800" lvl="0" marL="457200" rtl="0" algn="l">
              <a:spcBef>
                <a:spcPts val="0"/>
              </a:spcBef>
              <a:spcAft>
                <a:spcPts val="0"/>
              </a:spcAft>
              <a:buClr>
                <a:srgbClr val="212121"/>
              </a:buClr>
              <a:buSzPts val="1200"/>
              <a:buChar char="●"/>
            </a:pPr>
            <a:r>
              <a:rPr lang="en" sz="1200">
                <a:solidFill>
                  <a:srgbClr val="212121"/>
                </a:solidFill>
              </a:rPr>
              <a:t>Will the performance be danceable?</a:t>
            </a:r>
            <a:endParaRPr sz="1200">
              <a:solidFill>
                <a:srgbClr val="212121"/>
              </a:solidFill>
            </a:endParaRPr>
          </a:p>
          <a:p>
            <a:pPr indent="-304800" lvl="0" marL="457200" rtl="0" algn="l">
              <a:spcBef>
                <a:spcPts val="0"/>
              </a:spcBef>
              <a:spcAft>
                <a:spcPts val="0"/>
              </a:spcAft>
              <a:buClr>
                <a:srgbClr val="212121"/>
              </a:buClr>
              <a:buSzPts val="1200"/>
              <a:buChar char="●"/>
            </a:pPr>
            <a:r>
              <a:rPr lang="en" sz="1200">
                <a:solidFill>
                  <a:srgbClr val="212121"/>
                </a:solidFill>
              </a:rPr>
              <a:t>Will it be lively? </a:t>
            </a:r>
            <a:endParaRPr sz="1200">
              <a:solidFill>
                <a:srgbClr val="212121"/>
              </a:solidFill>
            </a:endParaRPr>
          </a:p>
          <a:p>
            <a:pPr indent="-304800" lvl="0" marL="457200" rtl="0" algn="l">
              <a:spcBef>
                <a:spcPts val="0"/>
              </a:spcBef>
              <a:spcAft>
                <a:spcPts val="0"/>
              </a:spcAft>
              <a:buClr>
                <a:srgbClr val="212121"/>
              </a:buClr>
              <a:buSzPts val="1200"/>
              <a:buChar char="●"/>
            </a:pPr>
            <a:r>
              <a:rPr lang="en" sz="1200">
                <a:solidFill>
                  <a:srgbClr val="212121"/>
                </a:solidFill>
              </a:rPr>
              <a:t>Is it high tempo? </a:t>
            </a:r>
            <a:endParaRPr sz="1200">
              <a:solidFill>
                <a:srgbClr val="212121"/>
              </a:solidFill>
            </a:endParaRPr>
          </a:p>
          <a:p>
            <a:pPr indent="0" lvl="0" marL="0" rtl="0" algn="ctr">
              <a:lnSpc>
                <a:spcPct val="115000"/>
              </a:lnSpc>
              <a:spcBef>
                <a:spcPts val="0"/>
              </a:spcBef>
              <a:spcAft>
                <a:spcPts val="0"/>
              </a:spcAft>
              <a:buNone/>
            </a:pPr>
            <a:r>
              <a:t/>
            </a:r>
            <a:endParaRPr sz="1200">
              <a:solidFill>
                <a:schemeClr val="dk1"/>
              </a:solidFill>
              <a:latin typeface="Hanken Grotesk"/>
              <a:ea typeface="Hanken Grotesk"/>
              <a:cs typeface="Hanken Grotesk"/>
              <a:sym typeface="Hanken Grotesk"/>
            </a:endParaRPr>
          </a:p>
        </p:txBody>
      </p:sp>
      <p:pic>
        <p:nvPicPr>
          <p:cNvPr id="412" name="Google Shape;412;p44"/>
          <p:cNvPicPr preferRelativeResize="0"/>
          <p:nvPr/>
        </p:nvPicPr>
        <p:blipFill rotWithShape="1">
          <a:blip r:embed="rId3">
            <a:alphaModFix/>
          </a:blip>
          <a:srcRect b="19586" l="21059" r="22021" t="21220"/>
          <a:stretch/>
        </p:blipFill>
        <p:spPr>
          <a:xfrm>
            <a:off x="993350" y="1658837"/>
            <a:ext cx="1040850" cy="720325"/>
          </a:xfrm>
          <a:prstGeom prst="rect">
            <a:avLst/>
          </a:prstGeom>
          <a:noFill/>
          <a:ln>
            <a:noFill/>
          </a:ln>
        </p:spPr>
      </p:pic>
      <p:pic>
        <p:nvPicPr>
          <p:cNvPr id="413" name="Google Shape;413;p44"/>
          <p:cNvPicPr preferRelativeResize="0"/>
          <p:nvPr/>
        </p:nvPicPr>
        <p:blipFill rotWithShape="1">
          <a:blip r:embed="rId4">
            <a:alphaModFix/>
          </a:blip>
          <a:srcRect b="20234" l="0" r="0" t="13832"/>
          <a:stretch/>
        </p:blipFill>
        <p:spPr>
          <a:xfrm>
            <a:off x="3725346" y="1579050"/>
            <a:ext cx="1237255" cy="879900"/>
          </a:xfrm>
          <a:prstGeom prst="rect">
            <a:avLst/>
          </a:prstGeom>
          <a:noFill/>
          <a:ln>
            <a:noFill/>
          </a:ln>
        </p:spPr>
      </p:pic>
      <p:pic>
        <p:nvPicPr>
          <p:cNvPr id="414" name="Google Shape;414;p44"/>
          <p:cNvPicPr preferRelativeResize="0"/>
          <p:nvPr/>
        </p:nvPicPr>
        <p:blipFill rotWithShape="1">
          <a:blip r:embed="rId5">
            <a:alphaModFix/>
          </a:blip>
          <a:srcRect b="8037" l="0" r="0" t="0"/>
          <a:stretch/>
        </p:blipFill>
        <p:spPr>
          <a:xfrm>
            <a:off x="6653748" y="1516082"/>
            <a:ext cx="1040850" cy="927788"/>
          </a:xfrm>
          <a:prstGeom prst="rect">
            <a:avLst/>
          </a:prstGeom>
          <a:noFill/>
          <a:ln>
            <a:noFill/>
          </a:ln>
        </p:spPr>
      </p:pic>
      <p:cxnSp>
        <p:nvCxnSpPr>
          <p:cNvPr id="415" name="Google Shape;415;p44"/>
          <p:cNvCxnSpPr/>
          <p:nvPr/>
        </p:nvCxnSpPr>
        <p:spPr>
          <a:xfrm flipH="1" rot="10800000">
            <a:off x="5414987" y="2064475"/>
            <a:ext cx="934500" cy="6900"/>
          </a:xfrm>
          <a:prstGeom prst="straightConnector1">
            <a:avLst/>
          </a:prstGeom>
          <a:noFill/>
          <a:ln cap="flat" cmpd="sng" w="19050">
            <a:solidFill>
              <a:schemeClr val="dk1"/>
            </a:solidFill>
            <a:prstDash val="solid"/>
            <a:round/>
            <a:headEnd len="med" w="med" type="none"/>
            <a:tailEnd len="med" w="med" type="none"/>
          </a:ln>
        </p:spPr>
      </p:cxnSp>
      <p:sp>
        <p:nvSpPr>
          <p:cNvPr id="416" name="Google Shape;416;p44"/>
          <p:cNvSpPr txBox="1"/>
          <p:nvPr/>
        </p:nvSpPr>
        <p:spPr>
          <a:xfrm>
            <a:off x="3495300" y="2710875"/>
            <a:ext cx="1831200" cy="4884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800">
                <a:solidFill>
                  <a:schemeClr val="dk1"/>
                </a:solidFill>
              </a:rPr>
              <a:t>USA!</a:t>
            </a:r>
            <a:endParaRPr sz="2000">
              <a:solidFill>
                <a:schemeClr val="dk1"/>
              </a:solidFill>
              <a:latin typeface="Hanken Grotesk"/>
              <a:ea typeface="Hanken Grotesk"/>
              <a:cs typeface="Hanken Grotesk"/>
              <a:sym typeface="Hanken Grotes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1216475" y="1977150"/>
            <a:ext cx="66741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422" name="Google Shape;422;p45"/>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6"/>
          <p:cNvPicPr preferRelativeResize="0"/>
          <p:nvPr/>
        </p:nvPicPr>
        <p:blipFill>
          <a:blip r:embed="rId3">
            <a:alphaModFix/>
          </a:blip>
          <a:stretch>
            <a:fillRect/>
          </a:stretch>
        </p:blipFill>
        <p:spPr>
          <a:xfrm>
            <a:off x="1288675" y="618300"/>
            <a:ext cx="6566651" cy="3960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47"/>
          <p:cNvPicPr preferRelativeResize="0"/>
          <p:nvPr/>
        </p:nvPicPr>
        <p:blipFill>
          <a:blip r:embed="rId3">
            <a:alphaModFix/>
          </a:blip>
          <a:stretch>
            <a:fillRect/>
          </a:stretch>
        </p:blipFill>
        <p:spPr>
          <a:xfrm>
            <a:off x="1189438" y="545188"/>
            <a:ext cx="6765123" cy="405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8"/>
          <p:cNvPicPr preferRelativeResize="0"/>
          <p:nvPr/>
        </p:nvPicPr>
        <p:blipFill rotWithShape="1">
          <a:blip r:embed="rId3">
            <a:alphaModFix/>
          </a:blip>
          <a:srcRect b="5711" l="21123" r="0" t="17518"/>
          <a:stretch/>
        </p:blipFill>
        <p:spPr>
          <a:xfrm>
            <a:off x="1816863" y="714375"/>
            <a:ext cx="5876874" cy="371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cxnSp>
        <p:nvCxnSpPr>
          <p:cNvPr id="291" name="Google Shape;291;p31"/>
          <p:cNvCxnSpPr>
            <a:stCxn id="292" idx="1"/>
          </p:cNvCxnSpPr>
          <p:nvPr/>
        </p:nvCxnSpPr>
        <p:spPr>
          <a:xfrm rot="10800000">
            <a:off x="-167750" y="3160425"/>
            <a:ext cx="3676800" cy="0"/>
          </a:xfrm>
          <a:prstGeom prst="straightConnector1">
            <a:avLst/>
          </a:prstGeom>
          <a:noFill/>
          <a:ln cap="flat" cmpd="sng" w="19050">
            <a:solidFill>
              <a:schemeClr val="dk1"/>
            </a:solidFill>
            <a:prstDash val="solid"/>
            <a:round/>
            <a:headEnd len="med" w="med" type="none"/>
            <a:tailEnd len="med" w="med" type="none"/>
          </a:ln>
        </p:spPr>
      </p:cxnSp>
      <p:cxnSp>
        <p:nvCxnSpPr>
          <p:cNvPr id="293" name="Google Shape;293;p31"/>
          <p:cNvCxnSpPr>
            <a:stCxn id="294" idx="3"/>
          </p:cNvCxnSpPr>
          <p:nvPr/>
        </p:nvCxnSpPr>
        <p:spPr>
          <a:xfrm>
            <a:off x="1285275" y="1502500"/>
            <a:ext cx="8009700" cy="0"/>
          </a:xfrm>
          <a:prstGeom prst="straightConnector1">
            <a:avLst/>
          </a:prstGeom>
          <a:noFill/>
          <a:ln cap="flat" cmpd="sng" w="19050">
            <a:solidFill>
              <a:schemeClr val="dk1"/>
            </a:solidFill>
            <a:prstDash val="solid"/>
            <a:round/>
            <a:headEnd len="med" w="med" type="none"/>
            <a:tailEnd len="med" w="med" type="none"/>
          </a:ln>
        </p:spPr>
      </p:cxnSp>
      <p:sp>
        <p:nvSpPr>
          <p:cNvPr id="295" name="Google Shape;295;p31"/>
          <p:cNvSpPr txBox="1"/>
          <p:nvPr>
            <p:ph type="title"/>
          </p:nvPr>
        </p:nvSpPr>
        <p:spPr>
          <a:xfrm>
            <a:off x="6632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96" name="Google Shape;296;p31"/>
          <p:cNvSpPr txBox="1"/>
          <p:nvPr>
            <p:ph idx="3" type="subTitle"/>
          </p:nvPr>
        </p:nvSpPr>
        <p:spPr>
          <a:xfrm>
            <a:off x="3418500" y="3772552"/>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&amp; conclusions</a:t>
            </a:r>
            <a:endParaRPr sz="1600"/>
          </a:p>
        </p:txBody>
      </p:sp>
      <p:sp>
        <p:nvSpPr>
          <p:cNvPr id="297" name="Google Shape;297;p31"/>
          <p:cNvSpPr txBox="1"/>
          <p:nvPr>
            <p:ph idx="1" type="subTitle"/>
          </p:nvPr>
        </p:nvSpPr>
        <p:spPr>
          <a:xfrm>
            <a:off x="788675" y="2105875"/>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&amp;</a:t>
            </a:r>
            <a:endParaRPr/>
          </a:p>
          <a:p>
            <a:pPr indent="0" lvl="0" marL="0" rtl="0" algn="l">
              <a:spcBef>
                <a:spcPts val="0"/>
              </a:spcBef>
              <a:spcAft>
                <a:spcPts val="0"/>
              </a:spcAft>
              <a:buNone/>
            </a:pPr>
            <a:r>
              <a:rPr lang="en"/>
              <a:t>Key Objectives</a:t>
            </a:r>
            <a:endParaRPr/>
          </a:p>
        </p:txBody>
      </p:sp>
      <p:sp>
        <p:nvSpPr>
          <p:cNvPr id="298" name="Google Shape;298;p31"/>
          <p:cNvSpPr txBox="1"/>
          <p:nvPr>
            <p:ph idx="2" type="subTitle"/>
          </p:nvPr>
        </p:nvSpPr>
        <p:spPr>
          <a:xfrm>
            <a:off x="788675" y="3772552"/>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Plots charts &amp; Dashboard</a:t>
            </a:r>
            <a:endParaRPr/>
          </a:p>
        </p:txBody>
      </p:sp>
      <p:sp>
        <p:nvSpPr>
          <p:cNvPr id="299" name="Google Shape;299;p31"/>
          <p:cNvSpPr txBox="1"/>
          <p:nvPr>
            <p:ph idx="4" type="subTitle"/>
          </p:nvPr>
        </p:nvSpPr>
        <p:spPr>
          <a:xfrm>
            <a:off x="3418500" y="2105875"/>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Attributes </a:t>
            </a:r>
            <a:endParaRPr/>
          </a:p>
          <a:p>
            <a:pPr indent="0" lvl="0" marL="0" rtl="0" algn="l">
              <a:spcBef>
                <a:spcPts val="0"/>
              </a:spcBef>
              <a:spcAft>
                <a:spcPts val="0"/>
              </a:spcAft>
              <a:buNone/>
            </a:pPr>
            <a:r>
              <a:rPr lang="en"/>
              <a:t>Preprocessing</a:t>
            </a:r>
            <a:endParaRPr/>
          </a:p>
        </p:txBody>
      </p:sp>
      <p:sp>
        <p:nvSpPr>
          <p:cNvPr id="294" name="Google Shape;294;p31"/>
          <p:cNvSpPr txBox="1"/>
          <p:nvPr>
            <p:ph idx="5" type="title"/>
          </p:nvPr>
        </p:nvSpPr>
        <p:spPr>
          <a:xfrm>
            <a:off x="919575" y="1319650"/>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92" name="Google Shape;292;p31"/>
          <p:cNvSpPr txBox="1"/>
          <p:nvPr>
            <p:ph idx="6" type="title"/>
          </p:nvPr>
        </p:nvSpPr>
        <p:spPr>
          <a:xfrm>
            <a:off x="3509050" y="2977575"/>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00" name="Google Shape;300;p31"/>
          <p:cNvSpPr txBox="1"/>
          <p:nvPr>
            <p:ph idx="7" type="title"/>
          </p:nvPr>
        </p:nvSpPr>
        <p:spPr>
          <a:xfrm>
            <a:off x="919575" y="2977575"/>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01" name="Google Shape;301;p31"/>
          <p:cNvSpPr txBox="1"/>
          <p:nvPr>
            <p:ph idx="8" type="title"/>
          </p:nvPr>
        </p:nvSpPr>
        <p:spPr>
          <a:xfrm>
            <a:off x="3528275" y="1319650"/>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2" name="Google Shape;302;p31"/>
          <p:cNvSpPr txBox="1"/>
          <p:nvPr>
            <p:ph idx="13" type="subTitle"/>
          </p:nvPr>
        </p:nvSpPr>
        <p:spPr>
          <a:xfrm>
            <a:off x="6048325" y="2105875"/>
            <a:ext cx="26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an User to do Case Study for the problem</a:t>
            </a:r>
            <a:endParaRPr/>
          </a:p>
        </p:txBody>
      </p:sp>
      <p:sp>
        <p:nvSpPr>
          <p:cNvPr id="303" name="Google Shape;303;p31"/>
          <p:cNvSpPr txBox="1"/>
          <p:nvPr>
            <p:ph idx="15" type="title"/>
          </p:nvPr>
        </p:nvSpPr>
        <p:spPr>
          <a:xfrm>
            <a:off x="6136975" y="1319650"/>
            <a:ext cx="36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04" name="Google Shape;304;p31"/>
          <p:cNvSpPr txBox="1"/>
          <p:nvPr>
            <p:ph idx="16" type="subTitle"/>
          </p:nvPr>
        </p:nvSpPr>
        <p:spPr>
          <a:xfrm>
            <a:off x="788675" y="1848775"/>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05" name="Google Shape;305;p31"/>
          <p:cNvSpPr txBox="1"/>
          <p:nvPr>
            <p:ph idx="17" type="subTitle"/>
          </p:nvPr>
        </p:nvSpPr>
        <p:spPr>
          <a:xfrm>
            <a:off x="788675" y="3503023"/>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 &amp; Visuals</a:t>
            </a:r>
            <a:endParaRPr/>
          </a:p>
        </p:txBody>
      </p:sp>
      <p:sp>
        <p:nvSpPr>
          <p:cNvPr id="306" name="Google Shape;306;p31"/>
          <p:cNvSpPr txBox="1"/>
          <p:nvPr>
            <p:ph idx="18" type="subTitle"/>
          </p:nvPr>
        </p:nvSpPr>
        <p:spPr>
          <a:xfrm>
            <a:off x="3418500" y="3503023"/>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07" name="Google Shape;307;p31"/>
          <p:cNvSpPr txBox="1"/>
          <p:nvPr>
            <p:ph idx="19" type="subTitle"/>
          </p:nvPr>
        </p:nvSpPr>
        <p:spPr>
          <a:xfrm>
            <a:off x="3418500" y="1848775"/>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308" name="Google Shape;308;p31"/>
          <p:cNvSpPr txBox="1"/>
          <p:nvPr>
            <p:ph idx="21" type="subTitle"/>
          </p:nvPr>
        </p:nvSpPr>
        <p:spPr>
          <a:xfrm>
            <a:off x="6048325" y="1848775"/>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StoryTelling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9"/>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sp>
        <p:nvSpPr>
          <p:cNvPr id="443" name="Google Shape;443;p49"/>
          <p:cNvSpPr txBox="1"/>
          <p:nvPr/>
        </p:nvSpPr>
        <p:spPr>
          <a:xfrm>
            <a:off x="678875" y="1265825"/>
            <a:ext cx="7795500" cy="3780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Char char="●"/>
            </a:pPr>
            <a:r>
              <a:rPr b="1" lang="en" sz="1300"/>
              <a:t>Collaboration vs. Popularity Trade-Off:</a:t>
            </a:r>
            <a:r>
              <a:rPr lang="en" sz="1300"/>
              <a:t> Artists with high collaboration impact tend to have lower concert fees and engagement scores.</a:t>
            </a:r>
            <a:br>
              <a:rPr lang="en" sz="1300"/>
            </a:br>
            <a:endParaRPr sz="1300"/>
          </a:p>
          <a:p>
            <a:pPr indent="-311150" lvl="0" marL="457200" rtl="0" algn="l">
              <a:lnSpc>
                <a:spcPct val="115000"/>
              </a:lnSpc>
              <a:spcBef>
                <a:spcPts val="0"/>
              </a:spcBef>
              <a:spcAft>
                <a:spcPts val="0"/>
              </a:spcAft>
              <a:buClr>
                <a:srgbClr val="000000"/>
              </a:buClr>
              <a:buSzPts val="1300"/>
              <a:buFont typeface="Arial"/>
              <a:buChar char="●"/>
            </a:pPr>
            <a:r>
              <a:rPr b="1" lang="en" sz="1300"/>
              <a:t>Track Duration Sweet Spot:</a:t>
            </a:r>
            <a:r>
              <a:rPr lang="en" sz="1300"/>
              <a:t> Most popular tracks fall within the 3–5 minute range, optimizing listener appeal.</a:t>
            </a:r>
            <a:endParaRPr sz="1300"/>
          </a:p>
          <a:p>
            <a:pPr indent="-311150" lvl="0" marL="457200" rtl="0" algn="l">
              <a:lnSpc>
                <a:spcPct val="115000"/>
              </a:lnSpc>
              <a:spcBef>
                <a:spcPts val="0"/>
              </a:spcBef>
              <a:spcAft>
                <a:spcPts val="0"/>
              </a:spcAft>
              <a:buSzPts val="1300"/>
              <a:buChar char="➢"/>
            </a:pPr>
            <a:r>
              <a:rPr lang="en" sz="1300"/>
              <a:t>Jazz  is 3-4 minutes </a:t>
            </a:r>
            <a:endParaRPr sz="1300"/>
          </a:p>
          <a:p>
            <a:pPr indent="-311150" lvl="0" marL="457200" rtl="0" algn="l">
              <a:lnSpc>
                <a:spcPct val="115000"/>
              </a:lnSpc>
              <a:spcBef>
                <a:spcPts val="0"/>
              </a:spcBef>
              <a:spcAft>
                <a:spcPts val="0"/>
              </a:spcAft>
              <a:buSzPts val="1300"/>
              <a:buChar char="➢"/>
            </a:pPr>
            <a:r>
              <a:rPr lang="en" sz="1300"/>
              <a:t>World is 4-5 minutes</a:t>
            </a:r>
            <a:endParaRPr sz="1300"/>
          </a:p>
          <a:p>
            <a:pPr indent="-311150" lvl="0" marL="457200" rtl="0" algn="l">
              <a:lnSpc>
                <a:spcPct val="115000"/>
              </a:lnSpc>
              <a:spcBef>
                <a:spcPts val="0"/>
              </a:spcBef>
              <a:spcAft>
                <a:spcPts val="0"/>
              </a:spcAft>
              <a:buSzPts val="1300"/>
              <a:buChar char="➢"/>
            </a:pPr>
            <a:r>
              <a:rPr lang="en" sz="1300"/>
              <a:t>Rock is 3-4 minutes</a:t>
            </a:r>
            <a:endParaRPr sz="1300"/>
          </a:p>
          <a:p>
            <a:pPr indent="-311150" lvl="0" marL="457200" rtl="0" algn="l">
              <a:lnSpc>
                <a:spcPct val="115000"/>
              </a:lnSpc>
              <a:spcBef>
                <a:spcPts val="0"/>
              </a:spcBef>
              <a:spcAft>
                <a:spcPts val="0"/>
              </a:spcAft>
              <a:buSzPts val="1300"/>
              <a:buChar char="➢"/>
            </a:pPr>
            <a:r>
              <a:rPr lang="en" sz="1300"/>
              <a:t>Pop is 3-4 minutes</a:t>
            </a:r>
            <a:endParaRPr sz="1300"/>
          </a:p>
          <a:p>
            <a:pPr indent="-311150" lvl="0" marL="457200" rtl="0" algn="l">
              <a:lnSpc>
                <a:spcPct val="115000"/>
              </a:lnSpc>
              <a:spcBef>
                <a:spcPts val="0"/>
              </a:spcBef>
              <a:spcAft>
                <a:spcPts val="0"/>
              </a:spcAft>
              <a:buClr>
                <a:srgbClr val="000000"/>
              </a:buClr>
              <a:buSzPts val="1300"/>
              <a:buFont typeface="Arial"/>
              <a:buChar char="●"/>
            </a:pPr>
            <a:r>
              <a:rPr b="1" lang="en" sz="1300"/>
              <a:t>Regional and Genre Insights:</a:t>
            </a:r>
            <a:r>
              <a:rPr lang="en" sz="1300"/>
              <a:t> The U.S. dominates artist count and global collaborations, while niche genres like World and Jazz cater to specific audiences; rappers lead in high collaborations.</a:t>
            </a:r>
            <a:endParaRPr sz="1300"/>
          </a:p>
          <a:p>
            <a:pPr indent="-311150" lvl="0" marL="457200" rtl="0" algn="l">
              <a:lnSpc>
                <a:spcPct val="115000"/>
              </a:lnSpc>
              <a:spcBef>
                <a:spcPts val="0"/>
              </a:spcBef>
              <a:spcAft>
                <a:spcPts val="0"/>
              </a:spcAft>
              <a:buClr>
                <a:schemeClr val="dk1"/>
              </a:buClr>
              <a:buSzPts val="1300"/>
              <a:buFont typeface="Roboto"/>
              <a:buChar char="●"/>
            </a:pPr>
            <a:r>
              <a:rPr b="1" lang="en" sz="1300"/>
              <a:t>Music Features and Genre Correlation:</a:t>
            </a:r>
            <a:r>
              <a:rPr lang="en" sz="1300"/>
              <a:t> Acousticness, Loudness, and Tempo strongly influence genre classification.</a:t>
            </a:r>
            <a:endParaRPr sz="1300"/>
          </a:p>
          <a:p>
            <a:pPr indent="0" lvl="0" marL="457200" rtl="0" algn="l">
              <a:lnSpc>
                <a:spcPct val="115000"/>
              </a:lnSpc>
              <a:spcBef>
                <a:spcPts val="1200"/>
              </a:spcBef>
              <a:spcAft>
                <a:spcPts val="0"/>
              </a:spcAft>
              <a:buNone/>
            </a:pPr>
            <a:r>
              <a:t/>
            </a:r>
            <a:endParaRPr/>
          </a:p>
          <a:p>
            <a:pPr indent="0" lvl="0" marL="457200" rtl="0" algn="l">
              <a:lnSpc>
                <a:spcPct val="115000"/>
              </a:lnSpc>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ph type="title"/>
          </p:nvPr>
        </p:nvSpPr>
        <p:spPr>
          <a:xfrm>
            <a:off x="2347938" y="2042400"/>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800"/>
              <a:t>Thank You!</a:t>
            </a:r>
            <a:endParaRPr sz="5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2"/>
          <p:cNvSpPr txBox="1"/>
          <p:nvPr/>
        </p:nvSpPr>
        <p:spPr>
          <a:xfrm>
            <a:off x="788850" y="600150"/>
            <a:ext cx="7566300" cy="3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gtree Black"/>
                <a:ea typeface="Figtree Black"/>
                <a:cs typeface="Figtree Black"/>
                <a:sym typeface="Figtree Black"/>
              </a:rPr>
              <a:t>Objective</a:t>
            </a:r>
            <a:r>
              <a:rPr lang="en" sz="1500">
                <a:solidFill>
                  <a:schemeClr val="dk1"/>
                </a:solidFill>
                <a:latin typeface="Figtree Black"/>
                <a:ea typeface="Figtree Black"/>
                <a:cs typeface="Figtree Black"/>
                <a:sym typeface="Figtree Black"/>
              </a:rPr>
              <a:t>:</a:t>
            </a:r>
            <a:r>
              <a:rPr lang="en" sz="1100">
                <a:solidFill>
                  <a:schemeClr val="dk1"/>
                </a:solidFill>
                <a:latin typeface="Hanken Grotesk"/>
                <a:ea typeface="Hanken Grotesk"/>
                <a:cs typeface="Hanken Grotesk"/>
                <a:sym typeface="Hanken Grotesk"/>
              </a:rPr>
              <a:t> </a:t>
            </a:r>
            <a:endParaRPr sz="11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sz="11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100">
                <a:solidFill>
                  <a:schemeClr val="dk1"/>
                </a:solidFill>
                <a:latin typeface="Hanken Grotesk"/>
                <a:ea typeface="Hanken Grotesk"/>
                <a:cs typeface="Hanken Grotesk"/>
                <a:sym typeface="Hanken Grotesk"/>
              </a:rPr>
              <a:t>Selecting artists who resonate with the target audience is critical for concert success, as audience preferences vary widely based on:</a:t>
            </a:r>
            <a:endParaRPr sz="1100">
              <a:solidFill>
                <a:schemeClr val="dk1"/>
              </a:solidFill>
              <a:latin typeface="Hanken Grotesk"/>
              <a:ea typeface="Hanken Grotesk"/>
              <a:cs typeface="Hanken Grotesk"/>
              <a:sym typeface="Hanken Grotesk"/>
            </a:endParaRPr>
          </a:p>
          <a:p>
            <a:pPr indent="-292100" lvl="0" marL="457200" rtl="0" algn="l">
              <a:lnSpc>
                <a:spcPct val="115000"/>
              </a:lnSpc>
              <a:spcBef>
                <a:spcPts val="1200"/>
              </a:spcBef>
              <a:spcAft>
                <a:spcPts val="0"/>
              </a:spcAft>
              <a:buClr>
                <a:srgbClr val="233A44"/>
              </a:buClr>
              <a:buSzPts val="1000"/>
              <a:buFont typeface="Calibri"/>
              <a:buChar char="●"/>
            </a:pPr>
            <a:r>
              <a:rPr lang="en" sz="1100">
                <a:solidFill>
                  <a:schemeClr val="dk1"/>
                </a:solidFill>
                <a:latin typeface="Hanken Grotesk"/>
                <a:ea typeface="Hanken Grotesk"/>
                <a:cs typeface="Hanken Grotesk"/>
                <a:sym typeface="Hanken Grotesk"/>
              </a:rPr>
              <a:t>Kind of concert ( Dance party, Acoustic, live bands, Jazz , EDM festival etc) </a:t>
            </a:r>
            <a:endParaRPr sz="1100">
              <a:solidFill>
                <a:schemeClr val="dk1"/>
              </a:solidFill>
              <a:latin typeface="Hanken Grotesk"/>
              <a:ea typeface="Hanken Grotesk"/>
              <a:cs typeface="Hanken Grotesk"/>
              <a:sym typeface="Hanken Grotesk"/>
            </a:endParaRPr>
          </a:p>
          <a:p>
            <a:pPr indent="-292100" lvl="0" marL="457200" rtl="0" algn="l">
              <a:lnSpc>
                <a:spcPct val="115000"/>
              </a:lnSpc>
              <a:spcBef>
                <a:spcPts val="0"/>
              </a:spcBef>
              <a:spcAft>
                <a:spcPts val="0"/>
              </a:spcAft>
              <a:buClr>
                <a:srgbClr val="233A44"/>
              </a:buClr>
              <a:buSzPts val="1000"/>
              <a:buFont typeface="Calibri"/>
              <a:buChar char="●"/>
            </a:pPr>
            <a:r>
              <a:rPr lang="en" sz="1100">
                <a:solidFill>
                  <a:schemeClr val="dk1"/>
                </a:solidFill>
                <a:latin typeface="Hanken Grotesk"/>
                <a:ea typeface="Hanken Grotesk"/>
                <a:cs typeface="Hanken Grotesk"/>
                <a:sym typeface="Hanken Grotesk"/>
              </a:rPr>
              <a:t>Genre (Pop, Rock, Metal, Jazz, EDM, Country)</a:t>
            </a:r>
            <a:endParaRPr sz="1100">
              <a:solidFill>
                <a:schemeClr val="dk1"/>
              </a:solidFill>
              <a:latin typeface="Hanken Grotesk"/>
              <a:ea typeface="Hanken Grotesk"/>
              <a:cs typeface="Hanken Grotesk"/>
              <a:sym typeface="Hanken Grotesk"/>
            </a:endParaRPr>
          </a:p>
          <a:p>
            <a:pPr indent="0" lvl="0" marL="0" rtl="0" algn="l">
              <a:lnSpc>
                <a:spcPct val="115000"/>
              </a:lnSpc>
              <a:spcBef>
                <a:spcPts val="1200"/>
              </a:spcBef>
              <a:spcAft>
                <a:spcPts val="0"/>
              </a:spcAft>
              <a:buNone/>
            </a:pPr>
            <a:r>
              <a:rPr lang="en" sz="1100">
                <a:solidFill>
                  <a:schemeClr val="dk1"/>
                </a:solidFill>
                <a:latin typeface="Hanken Grotesk"/>
                <a:ea typeface="Hanken Grotesk"/>
                <a:cs typeface="Hanken Grotesk"/>
                <a:sym typeface="Hanken Grotesk"/>
              </a:rPr>
              <a:t>To make informed decisions, concert organizers need insights into factors like </a:t>
            </a:r>
            <a:endParaRPr sz="1100">
              <a:solidFill>
                <a:schemeClr val="dk1"/>
              </a:solidFill>
              <a:latin typeface="Hanken Grotesk"/>
              <a:ea typeface="Hanken Grotesk"/>
              <a:cs typeface="Hanken Grotesk"/>
              <a:sym typeface="Hanken Grotesk"/>
            </a:endParaRPr>
          </a:p>
          <a:p>
            <a:pPr indent="-292100" lvl="0" marL="457200" rtl="0" algn="l">
              <a:lnSpc>
                <a:spcPct val="115000"/>
              </a:lnSpc>
              <a:spcBef>
                <a:spcPts val="1200"/>
              </a:spcBef>
              <a:spcAft>
                <a:spcPts val="0"/>
              </a:spcAft>
              <a:buClr>
                <a:srgbClr val="233A44"/>
              </a:buClr>
              <a:buSzPts val="1000"/>
              <a:buFont typeface="Calibri"/>
              <a:buChar char="●"/>
            </a:pPr>
            <a:r>
              <a:rPr lang="en" sz="1100">
                <a:solidFill>
                  <a:schemeClr val="dk1"/>
                </a:solidFill>
                <a:latin typeface="Hanken Grotesk"/>
                <a:ea typeface="Hanken Grotesk"/>
                <a:cs typeface="Hanken Grotesk"/>
                <a:sym typeface="Hanken Grotesk"/>
              </a:rPr>
              <a:t>artist popularity,</a:t>
            </a:r>
            <a:endParaRPr sz="1100">
              <a:solidFill>
                <a:schemeClr val="dk1"/>
              </a:solidFill>
              <a:latin typeface="Hanken Grotesk"/>
              <a:ea typeface="Hanken Grotesk"/>
              <a:cs typeface="Hanken Grotesk"/>
              <a:sym typeface="Hanken Grotesk"/>
            </a:endParaRPr>
          </a:p>
          <a:p>
            <a:pPr indent="-292100" lvl="0" marL="457200" rtl="0" algn="l">
              <a:lnSpc>
                <a:spcPct val="115000"/>
              </a:lnSpc>
              <a:spcBef>
                <a:spcPts val="0"/>
              </a:spcBef>
              <a:spcAft>
                <a:spcPts val="0"/>
              </a:spcAft>
              <a:buClr>
                <a:srgbClr val="233A44"/>
              </a:buClr>
              <a:buSzPts val="1000"/>
              <a:buFont typeface="Calibri"/>
              <a:buChar char="●"/>
            </a:pPr>
            <a:r>
              <a:rPr lang="en" sz="1100">
                <a:solidFill>
                  <a:schemeClr val="dk1"/>
                </a:solidFill>
                <a:latin typeface="Hanken Grotesk"/>
                <a:ea typeface="Hanken Grotesk"/>
                <a:cs typeface="Hanken Grotesk"/>
                <a:sym typeface="Hanken Grotesk"/>
              </a:rPr>
              <a:t> potential collaborations, </a:t>
            </a:r>
            <a:endParaRPr sz="1100">
              <a:solidFill>
                <a:schemeClr val="dk1"/>
              </a:solidFill>
              <a:latin typeface="Hanken Grotesk"/>
              <a:ea typeface="Hanken Grotesk"/>
              <a:cs typeface="Hanken Grotesk"/>
              <a:sym typeface="Hanken Grotesk"/>
            </a:endParaRPr>
          </a:p>
          <a:p>
            <a:pPr indent="-292100" lvl="0" marL="457200" rtl="0" algn="l">
              <a:lnSpc>
                <a:spcPct val="115000"/>
              </a:lnSpc>
              <a:spcBef>
                <a:spcPts val="0"/>
              </a:spcBef>
              <a:spcAft>
                <a:spcPts val="0"/>
              </a:spcAft>
              <a:buClr>
                <a:srgbClr val="233A44"/>
              </a:buClr>
              <a:buSzPts val="1000"/>
              <a:buFont typeface="Calibri"/>
              <a:buChar char="●"/>
            </a:pPr>
            <a:r>
              <a:rPr lang="en" sz="1100">
                <a:solidFill>
                  <a:schemeClr val="dk1"/>
                </a:solidFill>
                <a:latin typeface="Hanken Grotesk"/>
                <a:ea typeface="Hanken Grotesk"/>
                <a:cs typeface="Hanken Grotesk"/>
                <a:sym typeface="Hanken Grotesk"/>
              </a:rPr>
              <a:t>genre preferences in specific locations.</a:t>
            </a:r>
            <a:endParaRPr sz="1100">
              <a:solidFill>
                <a:schemeClr val="dk1"/>
              </a:solidFill>
              <a:latin typeface="Hanken Grotesk"/>
              <a:ea typeface="Hanken Grotesk"/>
              <a:cs typeface="Hanken Grotesk"/>
              <a:sym typeface="Hanken Grotesk"/>
            </a:endParaRPr>
          </a:p>
          <a:p>
            <a:pPr indent="0" lvl="0" marL="0" rtl="0" algn="l">
              <a:spcBef>
                <a:spcPts val="1200"/>
              </a:spcBef>
              <a:spcAft>
                <a:spcPts val="0"/>
              </a:spcAft>
              <a:buNone/>
            </a:pPr>
            <a:r>
              <a:rPr lang="en" sz="1500">
                <a:solidFill>
                  <a:schemeClr val="dk1"/>
                </a:solidFill>
                <a:latin typeface="Figtree Black"/>
                <a:ea typeface="Figtree Black"/>
                <a:cs typeface="Figtree Black"/>
                <a:sym typeface="Figtree Black"/>
              </a:rPr>
              <a:t>Significance:</a:t>
            </a:r>
            <a:endParaRPr sz="1100">
              <a:solidFill>
                <a:schemeClr val="dk1"/>
              </a:solidFill>
              <a:latin typeface="Hanken Grotesk"/>
              <a:ea typeface="Hanken Grotesk"/>
              <a:cs typeface="Hanken Grotesk"/>
              <a:sym typeface="Hanken Grotesk"/>
            </a:endParaRPr>
          </a:p>
          <a:p>
            <a:pPr indent="-292100" lvl="0" marL="457200" marR="0" rtl="0" algn="l">
              <a:lnSpc>
                <a:spcPct val="115000"/>
              </a:lnSpc>
              <a:spcBef>
                <a:spcPts val="1200"/>
              </a:spcBef>
              <a:spcAft>
                <a:spcPts val="0"/>
              </a:spcAft>
              <a:buClr>
                <a:srgbClr val="233A44"/>
              </a:buClr>
              <a:buSzPts val="1000"/>
              <a:buFont typeface="Calibri"/>
              <a:buChar char="●"/>
            </a:pPr>
            <a:r>
              <a:rPr lang="en" sz="1100">
                <a:solidFill>
                  <a:schemeClr val="dk1"/>
                </a:solidFill>
                <a:latin typeface="Hanken Grotesk"/>
                <a:ea typeface="Hanken Grotesk"/>
                <a:cs typeface="Hanken Grotesk"/>
                <a:sym typeface="Hanken Grotesk"/>
              </a:rPr>
              <a:t>Effective artist selection not only increases audience engagement but also maximizes concert revenue by ensuring high attendance and strong fan interactions and increases return value of the audience. </a:t>
            </a:r>
            <a:endParaRPr sz="1100">
              <a:solidFill>
                <a:schemeClr val="dk1"/>
              </a:solidFill>
              <a:latin typeface="Hanken Grotesk"/>
              <a:ea typeface="Hanken Grotesk"/>
              <a:cs typeface="Hanken Grotesk"/>
              <a:sym typeface="Hanken Grotesk"/>
            </a:endParaRPr>
          </a:p>
          <a:p>
            <a:pPr indent="-292100" lvl="0" marL="457200" marR="0" rtl="0" algn="l">
              <a:lnSpc>
                <a:spcPct val="115000"/>
              </a:lnSpc>
              <a:spcBef>
                <a:spcPts val="0"/>
              </a:spcBef>
              <a:spcAft>
                <a:spcPts val="0"/>
              </a:spcAft>
              <a:buClr>
                <a:srgbClr val="233A44"/>
              </a:buClr>
              <a:buSzPts val="1000"/>
              <a:buFont typeface="Calibri"/>
              <a:buChar char="●"/>
            </a:pPr>
            <a:r>
              <a:rPr lang="en" sz="1100">
                <a:solidFill>
                  <a:schemeClr val="dk1"/>
                </a:solidFill>
                <a:latin typeface="Hanken Grotesk"/>
                <a:ea typeface="Hanken Grotesk"/>
                <a:cs typeface="Hanken Grotesk"/>
                <a:sym typeface="Hanken Grotesk"/>
              </a:rPr>
              <a:t>A well-curated lineup can enhance the audience's concert experience, foster brand loyalty, and generate social media buzz. </a:t>
            </a:r>
            <a:endParaRPr sz="1100">
              <a:solidFill>
                <a:schemeClr val="dk1"/>
              </a:solidFill>
              <a:latin typeface="Hanken Grotesk"/>
              <a:ea typeface="Hanken Grotesk"/>
              <a:cs typeface="Hanken Grotesk"/>
              <a:sym typeface="Hanken Grotesk"/>
            </a:endParaRPr>
          </a:p>
          <a:p>
            <a:pPr indent="0" lvl="0" marL="0" rtl="0" algn="l">
              <a:spcBef>
                <a:spcPts val="1200"/>
              </a:spcBef>
              <a:spcAft>
                <a:spcPts val="0"/>
              </a:spcAft>
              <a:buNone/>
            </a:pPr>
            <a:r>
              <a:t/>
            </a:r>
            <a:endParaRPr b="1" sz="1100">
              <a:solidFill>
                <a:schemeClr val="dk1"/>
              </a:solidFill>
              <a:latin typeface="Hanken Grotesk"/>
              <a:ea typeface="Hanken Grotesk"/>
              <a:cs typeface="Hanken Grotesk"/>
              <a:sym typeface="Hanken Grotes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nvSpPr>
        <p:spPr>
          <a:xfrm>
            <a:off x="788850" y="600150"/>
            <a:ext cx="7566300" cy="3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Figtree Black"/>
                <a:ea typeface="Figtree Black"/>
                <a:cs typeface="Figtree Black"/>
                <a:sym typeface="Figtree Black"/>
              </a:rPr>
              <a:t>Layout</a:t>
            </a:r>
            <a:r>
              <a:rPr lang="en" sz="1500">
                <a:solidFill>
                  <a:schemeClr val="dk1"/>
                </a:solidFill>
                <a:latin typeface="Figtree Black"/>
                <a:ea typeface="Figtree Black"/>
                <a:cs typeface="Figtree Black"/>
                <a:sym typeface="Figtree Black"/>
              </a:rPr>
              <a:t>:</a:t>
            </a:r>
            <a:r>
              <a:rPr lang="en" sz="1100">
                <a:solidFill>
                  <a:schemeClr val="dk1"/>
                </a:solidFill>
                <a:latin typeface="Hanken Grotesk"/>
                <a:ea typeface="Hanken Grotesk"/>
                <a:cs typeface="Hanken Grotesk"/>
                <a:sym typeface="Hanken Grotesk"/>
              </a:rPr>
              <a:t> </a:t>
            </a:r>
            <a:endParaRPr sz="11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sz="11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100">
                <a:solidFill>
                  <a:schemeClr val="dk1"/>
                </a:solidFill>
                <a:latin typeface="Hanken Grotesk"/>
                <a:ea typeface="Hanken Grotesk"/>
                <a:cs typeface="Hanken Grotesk"/>
                <a:sym typeface="Hanken Grotesk"/>
              </a:rPr>
              <a:t>To assist concert organizers in making data-informed artist selections</a:t>
            </a:r>
            <a:endParaRPr sz="1100">
              <a:solidFill>
                <a:schemeClr val="dk1"/>
              </a:solidFill>
              <a:latin typeface="Hanken Grotesk"/>
              <a:ea typeface="Hanken Grotesk"/>
              <a:cs typeface="Hanken Grotesk"/>
              <a:sym typeface="Hanken Grotesk"/>
            </a:endParaRPr>
          </a:p>
          <a:p>
            <a:pPr indent="-298450" lvl="0" marL="457200" rtl="0" algn="l">
              <a:lnSpc>
                <a:spcPct val="115000"/>
              </a:lnSpc>
              <a:spcBef>
                <a:spcPts val="1200"/>
              </a:spcBef>
              <a:spcAft>
                <a:spcPts val="0"/>
              </a:spcAft>
              <a:buClr>
                <a:srgbClr val="233A44"/>
              </a:buClr>
              <a:buSzPts val="1100"/>
              <a:buFont typeface="Calibri"/>
              <a:buChar char="●"/>
            </a:pPr>
            <a:r>
              <a:rPr lang="en" sz="1100">
                <a:solidFill>
                  <a:schemeClr val="dk1"/>
                </a:solidFill>
                <a:latin typeface="Hanken Grotesk"/>
                <a:ea typeface="Hanken Grotesk"/>
                <a:cs typeface="Hanken Grotesk"/>
                <a:sym typeface="Hanken Grotesk"/>
              </a:rPr>
              <a:t>This project leverages </a:t>
            </a:r>
            <a:r>
              <a:rPr b="1" lang="en" sz="1100">
                <a:solidFill>
                  <a:srgbClr val="FF0000"/>
                </a:solidFill>
                <a:latin typeface="Hanken Grotesk"/>
                <a:ea typeface="Hanken Grotesk"/>
                <a:cs typeface="Hanken Grotesk"/>
                <a:sym typeface="Hanken Grotesk"/>
              </a:rPr>
              <a:t>YouTube</a:t>
            </a:r>
            <a:r>
              <a:rPr lang="en" sz="1100">
                <a:solidFill>
                  <a:schemeClr val="dk1"/>
                </a:solidFill>
                <a:latin typeface="Hanken Grotesk"/>
                <a:ea typeface="Hanken Grotesk"/>
                <a:cs typeface="Hanken Grotesk"/>
                <a:sym typeface="Hanken Grotesk"/>
              </a:rPr>
              <a:t> &amp; </a:t>
            </a:r>
            <a:r>
              <a:rPr b="1" lang="en" sz="1100">
                <a:solidFill>
                  <a:srgbClr val="6AA84F"/>
                </a:solidFill>
                <a:latin typeface="Hanken Grotesk"/>
                <a:ea typeface="Hanken Grotesk"/>
                <a:cs typeface="Hanken Grotesk"/>
                <a:sym typeface="Hanken Grotesk"/>
              </a:rPr>
              <a:t>Spotify</a:t>
            </a:r>
            <a:r>
              <a:rPr lang="en" sz="1100">
                <a:solidFill>
                  <a:schemeClr val="dk1"/>
                </a:solidFill>
                <a:latin typeface="Hanken Grotesk"/>
                <a:ea typeface="Hanken Grotesk"/>
                <a:cs typeface="Hanken Grotesk"/>
                <a:sym typeface="Hanken Grotesk"/>
              </a:rPr>
              <a:t> data, providing valuable insights into artist characteristics and audience engagement metrics. </a:t>
            </a:r>
            <a:endParaRPr sz="1100">
              <a:solidFill>
                <a:schemeClr val="dk1"/>
              </a:solidFill>
              <a:latin typeface="Hanken Grotesk"/>
              <a:ea typeface="Hanken Grotesk"/>
              <a:cs typeface="Hanken Grotesk"/>
              <a:sym typeface="Hanken Grotesk"/>
            </a:endParaRPr>
          </a:p>
          <a:p>
            <a:pPr indent="-298450" lvl="0" marL="457200" rtl="0" algn="l">
              <a:lnSpc>
                <a:spcPct val="115000"/>
              </a:lnSpc>
              <a:spcBef>
                <a:spcPts val="0"/>
              </a:spcBef>
              <a:spcAft>
                <a:spcPts val="0"/>
              </a:spcAft>
              <a:buClr>
                <a:srgbClr val="233A44"/>
              </a:buClr>
              <a:buSzPts val="1100"/>
              <a:buFont typeface="Calibri"/>
              <a:buChar char="●"/>
            </a:pPr>
            <a:r>
              <a:rPr lang="en" sz="1100">
                <a:solidFill>
                  <a:schemeClr val="dk1"/>
                </a:solidFill>
                <a:latin typeface="Hanken Grotesk"/>
                <a:ea typeface="Hanken Grotesk"/>
                <a:cs typeface="Hanken Grotesk"/>
                <a:sym typeface="Hanken Grotesk"/>
              </a:rPr>
              <a:t>The goal is to evaluate artists based on attributes such as collaboration history, genre, and audience appeal, helping organizers create concert lineups tailored to audience preferences. </a:t>
            </a:r>
            <a:endParaRPr sz="1100">
              <a:solidFill>
                <a:schemeClr val="dk1"/>
              </a:solidFill>
              <a:latin typeface="Hanken Grotesk"/>
              <a:ea typeface="Hanken Grotesk"/>
              <a:cs typeface="Hanken Grotesk"/>
              <a:sym typeface="Hanken Grotesk"/>
            </a:endParaRPr>
          </a:p>
          <a:p>
            <a:pPr indent="0" lvl="0" marL="0" rtl="0" algn="l">
              <a:spcBef>
                <a:spcPts val="1200"/>
              </a:spcBef>
              <a:spcAft>
                <a:spcPts val="0"/>
              </a:spcAft>
              <a:buNone/>
            </a:pPr>
            <a:r>
              <a:rPr lang="en" sz="1500">
                <a:solidFill>
                  <a:schemeClr val="dk1"/>
                </a:solidFill>
                <a:latin typeface="Figtree Black"/>
                <a:ea typeface="Figtree Black"/>
                <a:cs typeface="Figtree Black"/>
                <a:sym typeface="Figtree Black"/>
              </a:rPr>
              <a:t>Expected Outcome:</a:t>
            </a:r>
            <a:endParaRPr sz="1100">
              <a:solidFill>
                <a:srgbClr val="233A44"/>
              </a:solidFill>
              <a:latin typeface="Calibri"/>
              <a:ea typeface="Calibri"/>
              <a:cs typeface="Calibri"/>
              <a:sym typeface="Calibri"/>
            </a:endParaRPr>
          </a:p>
          <a:p>
            <a:pPr indent="-298450" lvl="0" marL="457200" rtl="0" algn="l">
              <a:lnSpc>
                <a:spcPct val="115000"/>
              </a:lnSpc>
              <a:spcBef>
                <a:spcPts val="1200"/>
              </a:spcBef>
              <a:spcAft>
                <a:spcPts val="0"/>
              </a:spcAft>
              <a:buClr>
                <a:srgbClr val="233A44"/>
              </a:buClr>
              <a:buSzPts val="1100"/>
              <a:buFont typeface="Calibri"/>
              <a:buChar char="●"/>
            </a:pPr>
            <a:r>
              <a:rPr b="1" lang="en" sz="1100">
                <a:solidFill>
                  <a:srgbClr val="233A44"/>
                </a:solidFill>
                <a:latin typeface="Calibri"/>
                <a:ea typeface="Calibri"/>
                <a:cs typeface="Calibri"/>
                <a:sym typeface="Calibri"/>
              </a:rPr>
              <a:t>Recommendations Based on Genre, Popularity, and other engagement Metrics</a:t>
            </a:r>
            <a:r>
              <a:rPr lang="en" sz="1100">
                <a:solidFill>
                  <a:srgbClr val="233A44"/>
                </a:solidFill>
                <a:latin typeface="Calibri"/>
                <a:ea typeface="Calibri"/>
                <a:cs typeface="Calibri"/>
                <a:sym typeface="Calibri"/>
              </a:rPr>
              <a:t>: The Interactive dashboard will generate actionable recommendations by identifying artists who align with the target audience's preferences and concert goals, ultimately guiding organizers to choose artists with high engagement and revenue potential for each event.</a:t>
            </a:r>
            <a:endParaRPr sz="1100">
              <a:solidFill>
                <a:schemeClr val="dk1"/>
              </a:solidFill>
              <a:latin typeface="Hanken Grotesk"/>
              <a:ea typeface="Hanken Grotesk"/>
              <a:cs typeface="Hanken Grotesk"/>
              <a:sym typeface="Hanken Grotesk"/>
            </a:endParaRPr>
          </a:p>
          <a:p>
            <a:pPr indent="0" lvl="0" marL="0" rtl="0" algn="l">
              <a:spcBef>
                <a:spcPts val="1200"/>
              </a:spcBef>
              <a:spcAft>
                <a:spcPts val="0"/>
              </a:spcAft>
              <a:buNone/>
            </a:pPr>
            <a:r>
              <a:t/>
            </a:r>
            <a:endParaRPr b="1" sz="1100">
              <a:solidFill>
                <a:schemeClr val="dk1"/>
              </a:solidFill>
              <a:latin typeface="Hanken Grotesk"/>
              <a:ea typeface="Hanken Grotesk"/>
              <a:cs typeface="Hanken Grotesk"/>
              <a:sym typeface="Hanken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4"/>
          <p:cNvSpPr txBox="1"/>
          <p:nvPr>
            <p:ph type="title"/>
          </p:nvPr>
        </p:nvSpPr>
        <p:spPr>
          <a:xfrm>
            <a:off x="1216475" y="1977150"/>
            <a:ext cx="66741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324" name="Google Shape;324;p34"/>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idx="2" type="title"/>
          </p:nvPr>
        </p:nvSpPr>
        <p:spPr>
          <a:xfrm>
            <a:off x="1190300" y="722400"/>
            <a:ext cx="9027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2,079</a:t>
            </a:r>
            <a:endParaRPr sz="1900"/>
          </a:p>
        </p:txBody>
      </p:sp>
      <p:sp>
        <p:nvSpPr>
          <p:cNvPr id="330" name="Google Shape;330;p35"/>
          <p:cNvSpPr txBox="1"/>
          <p:nvPr>
            <p:ph idx="2" type="title"/>
          </p:nvPr>
        </p:nvSpPr>
        <p:spPr>
          <a:xfrm>
            <a:off x="2526875" y="722400"/>
            <a:ext cx="994800" cy="7050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t>20,718</a:t>
            </a:r>
            <a:endParaRPr/>
          </a:p>
        </p:txBody>
      </p:sp>
      <p:sp>
        <p:nvSpPr>
          <p:cNvPr id="331" name="Google Shape;331;p35"/>
          <p:cNvSpPr txBox="1"/>
          <p:nvPr>
            <p:ph idx="2" type="title"/>
          </p:nvPr>
        </p:nvSpPr>
        <p:spPr>
          <a:xfrm>
            <a:off x="4086800" y="722400"/>
            <a:ext cx="902700" cy="7050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t>11,937</a:t>
            </a:r>
            <a:endParaRPr sz="1900"/>
          </a:p>
        </p:txBody>
      </p:sp>
      <p:sp>
        <p:nvSpPr>
          <p:cNvPr id="332" name="Google Shape;332;p35"/>
          <p:cNvSpPr txBox="1"/>
          <p:nvPr>
            <p:ph idx="2" type="title"/>
          </p:nvPr>
        </p:nvSpPr>
        <p:spPr>
          <a:xfrm>
            <a:off x="5554625" y="722400"/>
            <a:ext cx="824400" cy="7050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400"/>
              <a:t>40</a:t>
            </a:r>
            <a:r>
              <a:rPr lang="en" sz="2400"/>
              <a:t>+</a:t>
            </a:r>
            <a:endParaRPr sz="2400"/>
          </a:p>
        </p:txBody>
      </p:sp>
      <p:sp>
        <p:nvSpPr>
          <p:cNvPr id="333" name="Google Shape;333;p35"/>
          <p:cNvSpPr txBox="1"/>
          <p:nvPr>
            <p:ph idx="2" type="title"/>
          </p:nvPr>
        </p:nvSpPr>
        <p:spPr>
          <a:xfrm>
            <a:off x="6983300" y="722400"/>
            <a:ext cx="824400" cy="7050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400"/>
              <a:t>10</a:t>
            </a:r>
            <a:r>
              <a:rPr lang="en" sz="2400"/>
              <a:t>+</a:t>
            </a:r>
            <a:endParaRPr sz="2400"/>
          </a:p>
        </p:txBody>
      </p:sp>
      <p:sp>
        <p:nvSpPr>
          <p:cNvPr id="334" name="Google Shape;334;p35"/>
          <p:cNvSpPr txBox="1"/>
          <p:nvPr/>
        </p:nvSpPr>
        <p:spPr>
          <a:xfrm>
            <a:off x="1297050" y="1550500"/>
            <a:ext cx="760500" cy="2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Unique</a:t>
            </a:r>
            <a:br>
              <a:rPr lang="en">
                <a:solidFill>
                  <a:schemeClr val="dk1"/>
                </a:solidFill>
                <a:latin typeface="Hanken Grotesk"/>
                <a:ea typeface="Hanken Grotesk"/>
                <a:cs typeface="Hanken Grotesk"/>
                <a:sym typeface="Hanken Grotesk"/>
              </a:rPr>
            </a:br>
            <a:r>
              <a:rPr lang="en">
                <a:solidFill>
                  <a:schemeClr val="dk1"/>
                </a:solidFill>
                <a:latin typeface="Hanken Grotesk"/>
                <a:ea typeface="Hanken Grotesk"/>
                <a:cs typeface="Hanken Grotesk"/>
                <a:sym typeface="Hanken Grotesk"/>
              </a:rPr>
              <a:t>Artists</a:t>
            </a:r>
            <a:endParaRPr>
              <a:solidFill>
                <a:schemeClr val="dk1"/>
              </a:solidFill>
              <a:latin typeface="Hanken Grotesk"/>
              <a:ea typeface="Hanken Grotesk"/>
              <a:cs typeface="Hanken Grotesk"/>
              <a:sym typeface="Hanken Grotesk"/>
            </a:endParaRPr>
          </a:p>
        </p:txBody>
      </p:sp>
      <p:sp>
        <p:nvSpPr>
          <p:cNvPr id="335" name="Google Shape;335;p35"/>
          <p:cNvSpPr txBox="1"/>
          <p:nvPr/>
        </p:nvSpPr>
        <p:spPr>
          <a:xfrm>
            <a:off x="7015250" y="1550500"/>
            <a:ext cx="1035600" cy="2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Countries</a:t>
            </a:r>
            <a:endParaRPr>
              <a:solidFill>
                <a:schemeClr val="dk1"/>
              </a:solidFill>
              <a:latin typeface="Hanken Grotesk"/>
              <a:ea typeface="Hanken Grotesk"/>
              <a:cs typeface="Hanken Grotesk"/>
              <a:sym typeface="Hanken Grotesk"/>
            </a:endParaRPr>
          </a:p>
        </p:txBody>
      </p:sp>
      <p:sp>
        <p:nvSpPr>
          <p:cNvPr id="336" name="Google Shape;336;p35"/>
          <p:cNvSpPr txBox="1"/>
          <p:nvPr/>
        </p:nvSpPr>
        <p:spPr>
          <a:xfrm>
            <a:off x="4191750" y="1550500"/>
            <a:ext cx="824400" cy="2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Albums</a:t>
            </a:r>
            <a:endParaRPr>
              <a:solidFill>
                <a:schemeClr val="dk1"/>
              </a:solidFill>
              <a:latin typeface="Hanken Grotesk"/>
              <a:ea typeface="Hanken Grotesk"/>
              <a:cs typeface="Hanken Grotesk"/>
              <a:sym typeface="Hanken Grotesk"/>
            </a:endParaRPr>
          </a:p>
        </p:txBody>
      </p:sp>
      <p:sp>
        <p:nvSpPr>
          <p:cNvPr id="337" name="Google Shape;337;p35"/>
          <p:cNvSpPr txBox="1"/>
          <p:nvPr/>
        </p:nvSpPr>
        <p:spPr>
          <a:xfrm>
            <a:off x="2644025" y="1550500"/>
            <a:ext cx="760500" cy="2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Songs</a:t>
            </a:r>
            <a:endParaRPr>
              <a:solidFill>
                <a:schemeClr val="dk1"/>
              </a:solidFill>
              <a:latin typeface="Hanken Grotesk"/>
              <a:ea typeface="Hanken Grotesk"/>
              <a:cs typeface="Hanken Grotesk"/>
              <a:sym typeface="Hanken Grotesk"/>
            </a:endParaRPr>
          </a:p>
        </p:txBody>
      </p:sp>
      <p:sp>
        <p:nvSpPr>
          <p:cNvPr id="338" name="Google Shape;338;p35"/>
          <p:cNvSpPr txBox="1"/>
          <p:nvPr/>
        </p:nvSpPr>
        <p:spPr>
          <a:xfrm>
            <a:off x="5586575" y="1550500"/>
            <a:ext cx="760500" cy="2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Genres</a:t>
            </a:r>
            <a:endParaRPr>
              <a:solidFill>
                <a:schemeClr val="dk1"/>
              </a:solidFill>
              <a:latin typeface="Hanken Grotesk"/>
              <a:ea typeface="Hanken Grotesk"/>
              <a:cs typeface="Hanken Grotesk"/>
              <a:sym typeface="Hanken Grotesk"/>
            </a:endParaRPr>
          </a:p>
        </p:txBody>
      </p:sp>
      <p:sp>
        <p:nvSpPr>
          <p:cNvPr id="339" name="Google Shape;339;p35"/>
          <p:cNvSpPr txBox="1"/>
          <p:nvPr/>
        </p:nvSpPr>
        <p:spPr>
          <a:xfrm>
            <a:off x="1015150" y="1997825"/>
            <a:ext cx="7081200" cy="20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Hanken Grotesk"/>
                <a:ea typeface="Hanken Grotesk"/>
                <a:cs typeface="Hanken Grotesk"/>
                <a:sym typeface="Hanken Grotesk"/>
              </a:rPr>
              <a:t>Artist Attributes</a:t>
            </a:r>
            <a:r>
              <a:rPr lang="en">
                <a:solidFill>
                  <a:schemeClr val="dk1"/>
                </a:solidFill>
                <a:latin typeface="Hanken Grotesk"/>
                <a:ea typeface="Hanken Grotesk"/>
                <a:cs typeface="Hanken Grotesk"/>
                <a:sym typeface="Hanken Grotesk"/>
              </a:rPr>
              <a:t> : </a:t>
            </a:r>
            <a:r>
              <a:rPr lang="en" sz="1100">
                <a:solidFill>
                  <a:schemeClr val="dk1"/>
                </a:solidFill>
                <a:latin typeface="Hanken Grotesk"/>
                <a:ea typeface="Hanken Grotesk"/>
                <a:cs typeface="Hanken Grotesk"/>
                <a:sym typeface="Hanken Grotesk"/>
              </a:rPr>
              <a:t>Artist collaborated with, Country, Genre, No of songs </a:t>
            </a:r>
            <a:endParaRPr sz="1100">
              <a:solidFill>
                <a:schemeClr val="dk1"/>
              </a:solidFill>
              <a:latin typeface="Hanken Grotesk"/>
              <a:ea typeface="Hanken Grotesk"/>
              <a:cs typeface="Hanken Grotesk"/>
              <a:sym typeface="Hanken Grotesk"/>
            </a:endParaRPr>
          </a:p>
          <a:p>
            <a:pPr indent="0" lvl="0" marL="1371600" rtl="0" algn="l">
              <a:spcBef>
                <a:spcPts val="0"/>
              </a:spcBef>
              <a:spcAft>
                <a:spcPts val="0"/>
              </a:spcAft>
              <a:buNone/>
            </a:pPr>
            <a:r>
              <a:rPr lang="en" sz="1100">
                <a:solidFill>
                  <a:schemeClr val="dk1"/>
                </a:solidFill>
                <a:latin typeface="Hanken Grotesk"/>
                <a:ea typeface="Hanken Grotesk"/>
                <a:cs typeface="Hanken Grotesk"/>
                <a:sym typeface="Hanken Grotesk"/>
              </a:rPr>
              <a:t>  Collaborated</a:t>
            </a:r>
            <a:endParaRPr sz="11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b="1">
              <a:solidFill>
                <a:srgbClr val="8BC34A"/>
              </a:solidFill>
              <a:latin typeface="Hanken Grotesk"/>
              <a:ea typeface="Hanken Grotesk"/>
              <a:cs typeface="Hanken Grotesk"/>
              <a:sym typeface="Hanken Grotesk"/>
            </a:endParaRPr>
          </a:p>
          <a:p>
            <a:pPr indent="0" lvl="0" marL="0" rtl="0" algn="l">
              <a:spcBef>
                <a:spcPts val="0"/>
              </a:spcBef>
              <a:spcAft>
                <a:spcPts val="0"/>
              </a:spcAft>
              <a:buNone/>
            </a:pPr>
            <a:r>
              <a:rPr b="1" lang="en">
                <a:solidFill>
                  <a:srgbClr val="8BC34A"/>
                </a:solidFill>
                <a:latin typeface="Hanken Grotesk"/>
                <a:ea typeface="Hanken Grotesk"/>
                <a:cs typeface="Hanken Grotesk"/>
                <a:sym typeface="Hanken Grotesk"/>
              </a:rPr>
              <a:t>Spotify</a:t>
            </a:r>
            <a:r>
              <a:rPr b="1" lang="en">
                <a:solidFill>
                  <a:schemeClr val="dk1"/>
                </a:solidFill>
                <a:latin typeface="Hanken Grotesk"/>
                <a:ea typeface="Hanken Grotesk"/>
                <a:cs typeface="Hanken Grotesk"/>
                <a:sym typeface="Hanken Grotesk"/>
              </a:rPr>
              <a:t> Attributes</a:t>
            </a:r>
            <a:r>
              <a:rPr lang="en">
                <a:solidFill>
                  <a:schemeClr val="dk1"/>
                </a:solidFill>
                <a:latin typeface="Hanken Grotesk"/>
                <a:ea typeface="Hanken Grotesk"/>
                <a:cs typeface="Hanken Grotesk"/>
                <a:sym typeface="Hanken Grotesk"/>
              </a:rPr>
              <a:t> : </a:t>
            </a:r>
            <a:r>
              <a:rPr lang="en" sz="1100">
                <a:solidFill>
                  <a:schemeClr val="dk1"/>
                </a:solidFill>
                <a:latin typeface="Hanken Grotesk"/>
                <a:ea typeface="Hanken Grotesk"/>
                <a:cs typeface="Hanken Grotesk"/>
                <a:sym typeface="Hanken Grotesk"/>
              </a:rPr>
              <a:t>Url, Track, Album, Album_type, </a:t>
            </a:r>
            <a:r>
              <a:rPr i="1" lang="en" sz="1100">
                <a:solidFill>
                  <a:schemeClr val="dk1"/>
                </a:solidFill>
                <a:latin typeface="Hanken Grotesk"/>
                <a:ea typeface="Hanken Grotesk"/>
                <a:cs typeface="Hanken Grotesk"/>
                <a:sym typeface="Hanken Grotesk"/>
              </a:rPr>
              <a:t>Danceability, Energy, Key     </a:t>
            </a:r>
            <a:endParaRPr i="1" sz="1100">
              <a:solidFill>
                <a:schemeClr val="dk1"/>
              </a:solidFill>
              <a:latin typeface="Hanken Grotesk"/>
              <a:ea typeface="Hanken Grotesk"/>
              <a:cs typeface="Hanken Grotesk"/>
              <a:sym typeface="Hanken Grotesk"/>
            </a:endParaRPr>
          </a:p>
          <a:p>
            <a:pPr indent="457200" lvl="0" marL="914400" rtl="0" algn="l">
              <a:spcBef>
                <a:spcPts val="0"/>
              </a:spcBef>
              <a:spcAft>
                <a:spcPts val="0"/>
              </a:spcAft>
              <a:buNone/>
            </a:pPr>
            <a:r>
              <a:rPr i="1" lang="en" sz="1100">
                <a:solidFill>
                  <a:schemeClr val="dk1"/>
                </a:solidFill>
                <a:latin typeface="Hanken Grotesk"/>
                <a:ea typeface="Hanken Grotesk"/>
                <a:cs typeface="Hanken Grotesk"/>
                <a:sym typeface="Hanken Grotesk"/>
              </a:rPr>
              <a:t>     Loudness, Speechiness, Acousticness, Liveness</a:t>
            </a:r>
            <a:r>
              <a:rPr lang="en" sz="1100">
                <a:solidFill>
                  <a:schemeClr val="dk1"/>
                </a:solidFill>
                <a:latin typeface="Hanken Grotesk"/>
                <a:ea typeface="Hanken Grotesk"/>
                <a:cs typeface="Hanken Grotesk"/>
                <a:sym typeface="Hanken Grotesk"/>
              </a:rPr>
              <a:t>,  Duration_ms</a:t>
            </a:r>
            <a:endParaRPr sz="11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sz="1050">
              <a:solidFill>
                <a:srgbClr val="1F1F1F"/>
              </a:solidFill>
            </a:endParaRPr>
          </a:p>
          <a:p>
            <a:pPr indent="0" lvl="0" marL="0" rtl="0" algn="l">
              <a:spcBef>
                <a:spcPts val="0"/>
              </a:spcBef>
              <a:spcAft>
                <a:spcPts val="0"/>
              </a:spcAft>
              <a:buNone/>
            </a:pPr>
            <a:r>
              <a:t/>
            </a:r>
            <a:endParaRPr sz="1050">
              <a:solidFill>
                <a:srgbClr val="1F1F1F"/>
              </a:solidFill>
            </a:endParaRPr>
          </a:p>
          <a:p>
            <a:pPr indent="0" lvl="0" marL="0" rtl="0" algn="l">
              <a:spcBef>
                <a:spcPts val="0"/>
              </a:spcBef>
              <a:spcAft>
                <a:spcPts val="0"/>
              </a:spcAft>
              <a:buNone/>
            </a:pPr>
            <a:r>
              <a:rPr b="1" lang="en">
                <a:solidFill>
                  <a:srgbClr val="FF0000"/>
                </a:solidFill>
                <a:latin typeface="Hanken Grotesk"/>
                <a:ea typeface="Hanken Grotesk"/>
                <a:cs typeface="Hanken Grotesk"/>
                <a:sym typeface="Hanken Grotesk"/>
              </a:rPr>
              <a:t>Youtube</a:t>
            </a:r>
            <a:r>
              <a:rPr b="1" lang="en">
                <a:solidFill>
                  <a:schemeClr val="dk1"/>
                </a:solidFill>
                <a:latin typeface="Hanken Grotesk"/>
                <a:ea typeface="Hanken Grotesk"/>
                <a:cs typeface="Hanken Grotesk"/>
                <a:sym typeface="Hanken Grotesk"/>
              </a:rPr>
              <a:t> Attributes</a:t>
            </a:r>
            <a:r>
              <a:rPr lang="en">
                <a:solidFill>
                  <a:schemeClr val="dk1"/>
                </a:solidFill>
                <a:latin typeface="Hanken Grotesk"/>
                <a:ea typeface="Hanken Grotesk"/>
                <a:cs typeface="Hanken Grotesk"/>
                <a:sym typeface="Hanken Grotesk"/>
              </a:rPr>
              <a:t> : </a:t>
            </a:r>
            <a:r>
              <a:rPr lang="en" sz="1100">
                <a:solidFill>
                  <a:schemeClr val="dk1"/>
                </a:solidFill>
                <a:latin typeface="Hanken Grotesk"/>
                <a:ea typeface="Hanken Grotesk"/>
                <a:cs typeface="Hanken Grotesk"/>
                <a:sym typeface="Hanken Grotesk"/>
              </a:rPr>
              <a:t>Yt_Url, Channel, Views, Likes, No of Comments, Description, </a:t>
            </a:r>
            <a:endParaRPr sz="1100">
              <a:solidFill>
                <a:schemeClr val="dk1"/>
              </a:solidFill>
              <a:latin typeface="Hanken Grotesk"/>
              <a:ea typeface="Hanken Grotesk"/>
              <a:cs typeface="Hanken Grotesk"/>
              <a:sym typeface="Hanken Grotesk"/>
            </a:endParaRPr>
          </a:p>
          <a:p>
            <a:pPr indent="0" lvl="0" marL="1371600" rtl="0" algn="l">
              <a:spcBef>
                <a:spcPts val="0"/>
              </a:spcBef>
              <a:spcAft>
                <a:spcPts val="0"/>
              </a:spcAft>
              <a:buNone/>
            </a:pPr>
            <a:r>
              <a:rPr lang="en" sz="1100">
                <a:solidFill>
                  <a:schemeClr val="dk1"/>
                </a:solidFill>
                <a:latin typeface="Hanken Grotesk"/>
                <a:ea typeface="Hanken Grotesk"/>
                <a:cs typeface="Hanken Grotesk"/>
                <a:sym typeface="Hanken Grotesk"/>
              </a:rPr>
              <a:t>       Licensed, Official Video, No of Streams</a:t>
            </a:r>
            <a:endParaRPr sz="1100">
              <a:solidFill>
                <a:srgbClr val="1F1F1F"/>
              </a:solidFill>
              <a:highlight>
                <a:srgbClr val="FFFFFF"/>
              </a:highlight>
            </a:endParaRPr>
          </a:p>
          <a:p>
            <a:pPr indent="457200" lvl="0" marL="1371600" rtl="0" algn="l">
              <a:spcBef>
                <a:spcPts val="0"/>
              </a:spcBef>
              <a:spcAft>
                <a:spcPts val="0"/>
              </a:spcAft>
              <a:buNone/>
            </a:pPr>
            <a:r>
              <a:t/>
            </a:r>
            <a:endParaRPr sz="1050">
              <a:solidFill>
                <a:srgbClr val="1F1F1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nvSpPr>
        <p:spPr>
          <a:xfrm>
            <a:off x="968475" y="1491602"/>
            <a:ext cx="2089500" cy="2874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rgbClr val="233A44"/>
              </a:solidFill>
              <a:latin typeface="Calibri"/>
              <a:ea typeface="Calibri"/>
              <a:cs typeface="Calibri"/>
              <a:sym typeface="Calibri"/>
            </a:endParaRPr>
          </a:p>
        </p:txBody>
      </p:sp>
      <p:sp>
        <p:nvSpPr>
          <p:cNvPr id="345" name="Google Shape;345;p36"/>
          <p:cNvSpPr txBox="1"/>
          <p:nvPr/>
        </p:nvSpPr>
        <p:spPr>
          <a:xfrm>
            <a:off x="767800" y="581450"/>
            <a:ext cx="68628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Hanken Grotesk"/>
                <a:ea typeface="Hanken Grotesk"/>
                <a:cs typeface="Hanken Grotesk"/>
                <a:sym typeface="Hanken Grotesk"/>
              </a:rPr>
              <a:t>Created terms and </a:t>
            </a:r>
            <a:r>
              <a:rPr b="1" lang="en" sz="1700">
                <a:solidFill>
                  <a:schemeClr val="dk1"/>
                </a:solidFill>
                <a:latin typeface="Hanken Grotesk"/>
                <a:ea typeface="Hanken Grotesk"/>
                <a:cs typeface="Hanken Grotesk"/>
                <a:sym typeface="Hanken Grotesk"/>
              </a:rPr>
              <a:t>preprocessing:</a:t>
            </a:r>
            <a:endParaRPr b="1" sz="2240" u="sng">
              <a:solidFill>
                <a:srgbClr val="AF7B51"/>
              </a:solidFill>
              <a:latin typeface="Times New Roman"/>
              <a:ea typeface="Times New Roman"/>
              <a:cs typeface="Times New Roman"/>
              <a:sym typeface="Times New Roman"/>
            </a:endParaRPr>
          </a:p>
        </p:txBody>
      </p:sp>
      <p:sp>
        <p:nvSpPr>
          <p:cNvPr id="346" name="Google Shape;346;p36"/>
          <p:cNvSpPr txBox="1"/>
          <p:nvPr/>
        </p:nvSpPr>
        <p:spPr>
          <a:xfrm>
            <a:off x="767800" y="1011103"/>
            <a:ext cx="7581000" cy="3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33A44"/>
                </a:solidFill>
                <a:latin typeface="Calibri"/>
                <a:ea typeface="Calibri"/>
                <a:cs typeface="Calibri"/>
                <a:sym typeface="Calibri"/>
              </a:rPr>
              <a:t>- </a:t>
            </a:r>
            <a:r>
              <a:rPr b="1" lang="en" sz="1300">
                <a:solidFill>
                  <a:srgbClr val="233A44"/>
                </a:solidFill>
                <a:latin typeface="Calibri"/>
                <a:ea typeface="Calibri"/>
                <a:cs typeface="Calibri"/>
                <a:sym typeface="Calibri"/>
              </a:rPr>
              <a:t>Engagement score</a:t>
            </a:r>
            <a:r>
              <a:rPr lang="en" sz="1300">
                <a:solidFill>
                  <a:srgbClr val="233A44"/>
                </a:solidFill>
                <a:latin typeface="Calibri"/>
                <a:ea typeface="Calibri"/>
                <a:cs typeface="Calibri"/>
                <a:sym typeface="Calibri"/>
              </a:rPr>
              <a:t> = weighted sum of likes, comments and views</a:t>
            </a:r>
            <a:endParaRPr sz="1300">
              <a:solidFill>
                <a:srgbClr val="233A44"/>
              </a:solidFill>
              <a:latin typeface="Calibri"/>
              <a:ea typeface="Calibri"/>
              <a:cs typeface="Calibri"/>
              <a:sym typeface="Calibri"/>
            </a:endParaRPr>
          </a:p>
          <a:p>
            <a:pPr indent="0" lvl="0" marL="0" rtl="0" algn="l">
              <a:spcBef>
                <a:spcPts val="0"/>
              </a:spcBef>
              <a:spcAft>
                <a:spcPts val="0"/>
              </a:spcAft>
              <a:buNone/>
            </a:pPr>
            <a:r>
              <a:rPr lang="en" sz="1300">
                <a:solidFill>
                  <a:srgbClr val="233A44"/>
                </a:solidFill>
                <a:latin typeface="Calibri"/>
                <a:ea typeface="Calibri"/>
                <a:cs typeface="Calibri"/>
                <a:sym typeface="Calibri"/>
              </a:rPr>
              <a:t>- </a:t>
            </a:r>
            <a:r>
              <a:rPr b="1" lang="en" sz="1300">
                <a:solidFill>
                  <a:srgbClr val="233A44"/>
                </a:solidFill>
                <a:latin typeface="Calibri"/>
                <a:ea typeface="Calibri"/>
                <a:cs typeface="Calibri"/>
                <a:sym typeface="Calibri"/>
              </a:rPr>
              <a:t>Collab impact</a:t>
            </a:r>
            <a:r>
              <a:rPr lang="en" sz="1300">
                <a:solidFill>
                  <a:srgbClr val="233A44"/>
                </a:solidFill>
                <a:latin typeface="Calibri"/>
                <a:ea typeface="Calibri"/>
                <a:cs typeface="Calibri"/>
                <a:sym typeface="Calibri"/>
              </a:rPr>
              <a:t> = collab songs / collab individuals </a:t>
            </a:r>
            <a:endParaRPr sz="1300">
              <a:solidFill>
                <a:srgbClr val="233A44"/>
              </a:solidFill>
              <a:latin typeface="Calibri"/>
              <a:ea typeface="Calibri"/>
              <a:cs typeface="Calibri"/>
              <a:sym typeface="Calibri"/>
            </a:endParaRPr>
          </a:p>
          <a:p>
            <a:pPr indent="0" lvl="0" marL="0" rtl="0" algn="l">
              <a:spcBef>
                <a:spcPts val="0"/>
              </a:spcBef>
              <a:spcAft>
                <a:spcPts val="0"/>
              </a:spcAft>
              <a:buNone/>
            </a:pPr>
            <a:r>
              <a:rPr lang="en" sz="1300">
                <a:solidFill>
                  <a:srgbClr val="233A44"/>
                </a:solidFill>
                <a:latin typeface="Calibri"/>
                <a:ea typeface="Calibri"/>
                <a:cs typeface="Calibri"/>
                <a:sym typeface="Calibri"/>
              </a:rPr>
              <a:t>- </a:t>
            </a:r>
            <a:r>
              <a:rPr b="1" lang="en" sz="1300">
                <a:solidFill>
                  <a:srgbClr val="233A44"/>
                </a:solidFill>
                <a:latin typeface="Calibri"/>
                <a:ea typeface="Calibri"/>
                <a:cs typeface="Calibri"/>
                <a:sym typeface="Calibri"/>
              </a:rPr>
              <a:t>Main genre</a:t>
            </a:r>
            <a:r>
              <a:rPr lang="en" sz="1300">
                <a:solidFill>
                  <a:srgbClr val="233A44"/>
                </a:solidFill>
                <a:latin typeface="Calibri"/>
                <a:ea typeface="Calibri"/>
                <a:cs typeface="Calibri"/>
                <a:sym typeface="Calibri"/>
              </a:rPr>
              <a:t> - categorised varied genre in common categories </a:t>
            </a:r>
            <a:endParaRPr sz="1300">
              <a:solidFill>
                <a:srgbClr val="233A44"/>
              </a:solidFill>
              <a:latin typeface="Calibri"/>
              <a:ea typeface="Calibri"/>
              <a:cs typeface="Calibri"/>
              <a:sym typeface="Calibri"/>
            </a:endParaRPr>
          </a:p>
          <a:p>
            <a:pPr indent="0" lvl="0" marL="0" rtl="0" algn="l">
              <a:spcBef>
                <a:spcPts val="0"/>
              </a:spcBef>
              <a:spcAft>
                <a:spcPts val="0"/>
              </a:spcAft>
              <a:buNone/>
            </a:pPr>
            <a:r>
              <a:rPr lang="en" sz="1300">
                <a:solidFill>
                  <a:srgbClr val="233A44"/>
                </a:solidFill>
                <a:latin typeface="Calibri"/>
                <a:ea typeface="Calibri"/>
                <a:cs typeface="Calibri"/>
                <a:sym typeface="Calibri"/>
              </a:rPr>
              <a:t>- </a:t>
            </a:r>
            <a:r>
              <a:rPr b="1" lang="en" sz="1300">
                <a:solidFill>
                  <a:srgbClr val="233A44"/>
                </a:solidFill>
                <a:latin typeface="Calibri"/>
                <a:ea typeface="Calibri"/>
                <a:cs typeface="Calibri"/>
                <a:sym typeface="Calibri"/>
              </a:rPr>
              <a:t>Track count</a:t>
            </a:r>
            <a:r>
              <a:rPr lang="en" sz="1300">
                <a:solidFill>
                  <a:srgbClr val="233A44"/>
                </a:solidFill>
                <a:latin typeface="Calibri"/>
                <a:ea typeface="Calibri"/>
                <a:cs typeface="Calibri"/>
                <a:sym typeface="Calibri"/>
              </a:rPr>
              <a:t> = used groupby function to get count of track</a:t>
            </a:r>
            <a:endParaRPr sz="1300">
              <a:solidFill>
                <a:srgbClr val="233A44"/>
              </a:solidFill>
              <a:latin typeface="Calibri"/>
              <a:ea typeface="Calibri"/>
              <a:cs typeface="Calibri"/>
              <a:sym typeface="Calibri"/>
            </a:endParaRPr>
          </a:p>
          <a:p>
            <a:pPr indent="0" lvl="0" marL="0" rtl="0" algn="l">
              <a:spcBef>
                <a:spcPts val="0"/>
              </a:spcBef>
              <a:spcAft>
                <a:spcPts val="0"/>
              </a:spcAft>
              <a:buNone/>
            </a:pPr>
            <a:r>
              <a:rPr lang="en" sz="1300">
                <a:solidFill>
                  <a:srgbClr val="233A44"/>
                </a:solidFill>
                <a:latin typeface="Calibri"/>
                <a:ea typeface="Calibri"/>
                <a:cs typeface="Calibri"/>
                <a:sym typeface="Calibri"/>
              </a:rPr>
              <a:t>- </a:t>
            </a:r>
            <a:r>
              <a:rPr lang="en" sz="1300">
                <a:solidFill>
                  <a:srgbClr val="202124"/>
                </a:solidFill>
                <a:latin typeface="Calibri"/>
                <a:ea typeface="Calibri"/>
                <a:cs typeface="Calibri"/>
                <a:sym typeface="Calibri"/>
              </a:rPr>
              <a:t>Removed irrelevant columns (Spotify urls, youtube channel, youtube url link etc) </a:t>
            </a:r>
            <a:endParaRPr sz="1300">
              <a:solidFill>
                <a:srgbClr val="233A44"/>
              </a:solidFill>
              <a:latin typeface="Calibri"/>
              <a:ea typeface="Calibri"/>
              <a:cs typeface="Calibri"/>
              <a:sym typeface="Calibri"/>
            </a:endParaRPr>
          </a:p>
          <a:p>
            <a:pPr indent="0" lvl="0" marL="0" rtl="0" algn="l">
              <a:spcBef>
                <a:spcPts val="0"/>
              </a:spcBef>
              <a:spcAft>
                <a:spcPts val="0"/>
              </a:spcAft>
              <a:buNone/>
            </a:pPr>
            <a:r>
              <a:t/>
            </a:r>
            <a:endParaRPr sz="1300">
              <a:solidFill>
                <a:srgbClr val="AF7B51"/>
              </a:solidFill>
              <a:latin typeface="Calibri"/>
              <a:ea typeface="Calibri"/>
              <a:cs typeface="Calibri"/>
              <a:sym typeface="Calibri"/>
            </a:endParaRPr>
          </a:p>
          <a:p>
            <a:pPr indent="0" lvl="0" marL="0" rtl="0" algn="l">
              <a:spcBef>
                <a:spcPts val="0"/>
              </a:spcBef>
              <a:spcAft>
                <a:spcPts val="0"/>
              </a:spcAft>
              <a:buNone/>
            </a:pPr>
            <a:r>
              <a:rPr b="1" lang="en" sz="1700">
                <a:solidFill>
                  <a:schemeClr val="dk1"/>
                </a:solidFill>
                <a:latin typeface="Hanken Grotesk"/>
                <a:ea typeface="Hanken Grotesk"/>
                <a:cs typeface="Hanken Grotesk"/>
                <a:sym typeface="Hanken Grotesk"/>
              </a:rPr>
              <a:t>Preprocessing for network graph:</a:t>
            </a:r>
            <a:endParaRPr b="1" sz="2200" u="sng">
              <a:solidFill>
                <a:srgbClr val="AF7B51"/>
              </a:solidFill>
              <a:latin typeface="Calibri"/>
              <a:ea typeface="Calibri"/>
              <a:cs typeface="Calibri"/>
              <a:sym typeface="Calibri"/>
            </a:endParaRPr>
          </a:p>
          <a:p>
            <a:pPr indent="0" lvl="0" marL="0" rtl="0" algn="l">
              <a:spcBef>
                <a:spcPts val="0"/>
              </a:spcBef>
              <a:spcAft>
                <a:spcPts val="0"/>
              </a:spcAft>
              <a:buNone/>
            </a:pPr>
            <a:r>
              <a:rPr lang="en" sz="1300">
                <a:solidFill>
                  <a:srgbClr val="233A44"/>
                </a:solidFill>
                <a:latin typeface="Calibri"/>
                <a:ea typeface="Calibri"/>
                <a:cs typeface="Calibri"/>
                <a:sym typeface="Calibri"/>
              </a:rPr>
              <a:t>Node positions are computed using the Fruchterman-Reingold algorithm, a force-directed layout method that balances repulsive and attractive forces to create an intuitive and visually appealing graph structure.</a:t>
            </a:r>
            <a:endParaRPr sz="1300">
              <a:solidFill>
                <a:srgbClr val="233A44"/>
              </a:solidFill>
              <a:latin typeface="Calibri"/>
              <a:ea typeface="Calibri"/>
              <a:cs typeface="Calibri"/>
              <a:sym typeface="Calibri"/>
            </a:endParaRPr>
          </a:p>
          <a:p>
            <a:pPr indent="0" lvl="0" marL="0" rtl="0" algn="l">
              <a:spcBef>
                <a:spcPts val="0"/>
              </a:spcBef>
              <a:spcAft>
                <a:spcPts val="0"/>
              </a:spcAft>
              <a:buNone/>
            </a:pPr>
            <a:r>
              <a:t/>
            </a:r>
            <a:endParaRPr sz="1300">
              <a:solidFill>
                <a:srgbClr val="233A44"/>
              </a:solidFill>
              <a:latin typeface="Calibri"/>
              <a:ea typeface="Calibri"/>
              <a:cs typeface="Calibri"/>
              <a:sym typeface="Calibri"/>
            </a:endParaRPr>
          </a:p>
          <a:p>
            <a:pPr indent="0" lvl="0" marL="0" rtl="0" algn="l">
              <a:spcBef>
                <a:spcPts val="0"/>
              </a:spcBef>
              <a:spcAft>
                <a:spcPts val="0"/>
              </a:spcAft>
              <a:buNone/>
            </a:pPr>
            <a:r>
              <a:t/>
            </a:r>
            <a:endParaRPr sz="1300">
              <a:solidFill>
                <a:srgbClr val="233A44"/>
              </a:solidFill>
              <a:latin typeface="Calibri"/>
              <a:ea typeface="Calibri"/>
              <a:cs typeface="Calibri"/>
              <a:sym typeface="Calibri"/>
            </a:endParaRPr>
          </a:p>
        </p:txBody>
      </p:sp>
      <p:pic>
        <p:nvPicPr>
          <p:cNvPr id="347" name="Google Shape;347;p36"/>
          <p:cNvPicPr preferRelativeResize="0"/>
          <p:nvPr/>
        </p:nvPicPr>
        <p:blipFill>
          <a:blip r:embed="rId3">
            <a:alphaModFix/>
          </a:blip>
          <a:stretch>
            <a:fillRect/>
          </a:stretch>
        </p:blipFill>
        <p:spPr>
          <a:xfrm>
            <a:off x="968479" y="3271781"/>
            <a:ext cx="1877470" cy="1094708"/>
          </a:xfrm>
          <a:prstGeom prst="rect">
            <a:avLst/>
          </a:prstGeom>
          <a:noFill/>
          <a:ln>
            <a:noFill/>
          </a:ln>
        </p:spPr>
      </p:pic>
      <p:pic>
        <p:nvPicPr>
          <p:cNvPr id="348" name="Google Shape;348;p36"/>
          <p:cNvPicPr preferRelativeResize="0"/>
          <p:nvPr/>
        </p:nvPicPr>
        <p:blipFill>
          <a:blip r:embed="rId4">
            <a:alphaModFix/>
          </a:blip>
          <a:stretch>
            <a:fillRect/>
          </a:stretch>
        </p:blipFill>
        <p:spPr>
          <a:xfrm>
            <a:off x="3432385" y="3271787"/>
            <a:ext cx="4558285" cy="10947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nvSpPr>
        <p:spPr>
          <a:xfrm>
            <a:off x="968475" y="1491602"/>
            <a:ext cx="2089500" cy="2874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rgbClr val="233A44"/>
              </a:solidFill>
              <a:latin typeface="Calibri"/>
              <a:ea typeface="Calibri"/>
              <a:cs typeface="Calibri"/>
              <a:sym typeface="Calibri"/>
            </a:endParaRPr>
          </a:p>
        </p:txBody>
      </p:sp>
      <p:sp>
        <p:nvSpPr>
          <p:cNvPr id="354" name="Google Shape;354;p37"/>
          <p:cNvSpPr txBox="1"/>
          <p:nvPr/>
        </p:nvSpPr>
        <p:spPr>
          <a:xfrm>
            <a:off x="767800" y="631950"/>
            <a:ext cx="7581000" cy="39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233A44"/>
              </a:solidFill>
              <a:latin typeface="Calibri"/>
              <a:ea typeface="Calibri"/>
              <a:cs typeface="Calibri"/>
              <a:sym typeface="Calibri"/>
            </a:endParaRPr>
          </a:p>
          <a:p>
            <a:pPr indent="0" lvl="0" marL="0" rtl="0" algn="l">
              <a:spcBef>
                <a:spcPts val="0"/>
              </a:spcBef>
              <a:spcAft>
                <a:spcPts val="0"/>
              </a:spcAft>
              <a:buNone/>
            </a:pPr>
            <a:r>
              <a:t/>
            </a:r>
            <a:endParaRPr sz="1300">
              <a:solidFill>
                <a:srgbClr val="AF7B51"/>
              </a:solidFill>
              <a:latin typeface="Calibri"/>
              <a:ea typeface="Calibri"/>
              <a:cs typeface="Calibri"/>
              <a:sym typeface="Calibri"/>
            </a:endParaRPr>
          </a:p>
          <a:p>
            <a:pPr indent="0" lvl="0" marL="0" rtl="0" algn="l">
              <a:spcBef>
                <a:spcPts val="0"/>
              </a:spcBef>
              <a:spcAft>
                <a:spcPts val="0"/>
              </a:spcAft>
              <a:buNone/>
            </a:pPr>
            <a:r>
              <a:rPr b="1" lang="en" sz="1700">
                <a:solidFill>
                  <a:schemeClr val="dk1"/>
                </a:solidFill>
                <a:latin typeface="Hanken Grotesk"/>
                <a:ea typeface="Hanken Grotesk"/>
                <a:cs typeface="Hanken Grotesk"/>
                <a:sym typeface="Hanken Grotesk"/>
              </a:rPr>
              <a:t>Preprocessing for network graph:</a:t>
            </a:r>
            <a:endParaRPr b="1" sz="2200" u="sng">
              <a:solidFill>
                <a:srgbClr val="AF7B51"/>
              </a:solidFill>
              <a:latin typeface="Calibri"/>
              <a:ea typeface="Calibri"/>
              <a:cs typeface="Calibri"/>
              <a:sym typeface="Calibri"/>
            </a:endParaRPr>
          </a:p>
          <a:p>
            <a:pPr indent="0" lvl="0" marL="0" rtl="0" algn="l">
              <a:spcBef>
                <a:spcPts val="0"/>
              </a:spcBef>
              <a:spcAft>
                <a:spcPts val="0"/>
              </a:spcAft>
              <a:buNone/>
            </a:pPr>
            <a:r>
              <a:rPr lang="en" sz="1300">
                <a:solidFill>
                  <a:srgbClr val="233A44"/>
                </a:solidFill>
                <a:latin typeface="Calibri"/>
                <a:ea typeface="Calibri"/>
                <a:cs typeface="Calibri"/>
                <a:sym typeface="Calibri"/>
              </a:rPr>
              <a:t>Node positions are computed using the Fruchterman-Reingold algorithm, a force-directed layout method that balances repulsive and attractive forces to create an intuitive and visually appealing graph structure.</a:t>
            </a:r>
            <a:endParaRPr sz="1300">
              <a:solidFill>
                <a:srgbClr val="233A44"/>
              </a:solidFill>
              <a:latin typeface="Calibri"/>
              <a:ea typeface="Calibri"/>
              <a:cs typeface="Calibri"/>
              <a:sym typeface="Calibri"/>
            </a:endParaRPr>
          </a:p>
          <a:p>
            <a:pPr indent="0" lvl="0" marL="0" rtl="0" algn="l">
              <a:spcBef>
                <a:spcPts val="0"/>
              </a:spcBef>
              <a:spcAft>
                <a:spcPts val="0"/>
              </a:spcAft>
              <a:buNone/>
            </a:pPr>
            <a:r>
              <a:t/>
            </a:r>
            <a:endParaRPr sz="1300">
              <a:solidFill>
                <a:srgbClr val="233A44"/>
              </a:solidFill>
              <a:latin typeface="Calibri"/>
              <a:ea typeface="Calibri"/>
              <a:cs typeface="Calibri"/>
              <a:sym typeface="Calibri"/>
            </a:endParaRPr>
          </a:p>
          <a:p>
            <a:pPr indent="0" lvl="0" marL="0" rtl="0" algn="l">
              <a:spcBef>
                <a:spcPts val="0"/>
              </a:spcBef>
              <a:spcAft>
                <a:spcPts val="0"/>
              </a:spcAft>
              <a:buNone/>
            </a:pPr>
            <a:r>
              <a:t/>
            </a:r>
            <a:endParaRPr sz="1300">
              <a:solidFill>
                <a:srgbClr val="233A44"/>
              </a:solidFill>
              <a:latin typeface="Calibri"/>
              <a:ea typeface="Calibri"/>
              <a:cs typeface="Calibri"/>
              <a:sym typeface="Calibri"/>
            </a:endParaRPr>
          </a:p>
        </p:txBody>
      </p:sp>
      <p:pic>
        <p:nvPicPr>
          <p:cNvPr id="355" name="Google Shape;355;p37"/>
          <p:cNvPicPr preferRelativeResize="0"/>
          <p:nvPr/>
        </p:nvPicPr>
        <p:blipFill>
          <a:blip r:embed="rId3">
            <a:alphaModFix/>
          </a:blip>
          <a:stretch>
            <a:fillRect/>
          </a:stretch>
        </p:blipFill>
        <p:spPr>
          <a:xfrm>
            <a:off x="821825" y="1962175"/>
            <a:ext cx="2605001" cy="1838725"/>
          </a:xfrm>
          <a:prstGeom prst="rect">
            <a:avLst/>
          </a:prstGeom>
          <a:noFill/>
          <a:ln>
            <a:noFill/>
          </a:ln>
        </p:spPr>
      </p:pic>
      <p:pic>
        <p:nvPicPr>
          <p:cNvPr id="356" name="Google Shape;356;p37"/>
          <p:cNvPicPr preferRelativeResize="0"/>
          <p:nvPr/>
        </p:nvPicPr>
        <p:blipFill>
          <a:blip r:embed="rId4">
            <a:alphaModFix/>
          </a:blip>
          <a:stretch>
            <a:fillRect/>
          </a:stretch>
        </p:blipFill>
        <p:spPr>
          <a:xfrm>
            <a:off x="3620925" y="1841731"/>
            <a:ext cx="4558299" cy="2278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aphicFrame>
        <p:nvGraphicFramePr>
          <p:cNvPr id="361" name="Google Shape;361;p38"/>
          <p:cNvGraphicFramePr/>
          <p:nvPr/>
        </p:nvGraphicFramePr>
        <p:xfrm>
          <a:off x="952500" y="2110375"/>
          <a:ext cx="3000000" cy="3000000"/>
        </p:xfrm>
        <a:graphic>
          <a:graphicData uri="http://schemas.openxmlformats.org/drawingml/2006/table">
            <a:tbl>
              <a:tblPr>
                <a:noFill/>
                <a:tableStyleId>{AB8F2DCF-F02D-4322-9677-F9D46250085B}</a:tableStyleId>
              </a:tblPr>
              <a:tblGrid>
                <a:gridCol w="2158450"/>
                <a:gridCol w="5080550"/>
              </a:tblGrid>
              <a:tr h="288750">
                <a:tc>
                  <a:txBody>
                    <a:bodyPr/>
                    <a:lstStyle/>
                    <a:p>
                      <a:pPr indent="0" lvl="0" marL="0" rtl="0" algn="ctr">
                        <a:lnSpc>
                          <a:spcPct val="115000"/>
                        </a:lnSpc>
                        <a:spcBef>
                          <a:spcPts val="0"/>
                        </a:spcBef>
                        <a:spcAft>
                          <a:spcPts val="0"/>
                        </a:spcAft>
                        <a:buNone/>
                      </a:pPr>
                      <a:r>
                        <a:rPr b="1" lang="en" sz="1300">
                          <a:latin typeface="Calibri"/>
                          <a:ea typeface="Calibri"/>
                          <a:cs typeface="Calibri"/>
                          <a:sym typeface="Calibri"/>
                        </a:rPr>
                        <a:t>Column</a:t>
                      </a:r>
                      <a:endParaRPr b="1" sz="1300">
                        <a:latin typeface="Calibri"/>
                        <a:ea typeface="Calibri"/>
                        <a:cs typeface="Calibri"/>
                        <a:sym typeface="Calibri"/>
                      </a:endParaRPr>
                    </a:p>
                  </a:txBody>
                  <a:tcPr marT="9525" marB="91425" marR="9525" marL="95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Calibri"/>
                          <a:ea typeface="Calibri"/>
                          <a:cs typeface="Calibri"/>
                          <a:sym typeface="Calibri"/>
                        </a:rPr>
                        <a:t>Description</a:t>
                      </a:r>
                      <a:endParaRPr b="1" sz="1300">
                        <a:latin typeface="Calibri"/>
                        <a:ea typeface="Calibri"/>
                        <a:cs typeface="Calibri"/>
                        <a:sym typeface="Calibri"/>
                      </a:endParaRPr>
                    </a:p>
                  </a:txBody>
                  <a:tcPr marT="9525" marB="91425" marR="9525" marL="95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45625">
                <a:tc>
                  <a:txBody>
                    <a:bodyPr/>
                    <a:lstStyle/>
                    <a:p>
                      <a:pPr indent="0" lvl="0" marL="0" rtl="0" algn="l">
                        <a:spcBef>
                          <a:spcPts val="0"/>
                        </a:spcBef>
                        <a:spcAft>
                          <a:spcPts val="0"/>
                        </a:spcAft>
                        <a:buNone/>
                      </a:pPr>
                      <a:r>
                        <a:rPr lang="en" sz="1300">
                          <a:latin typeface="Calibri"/>
                          <a:ea typeface="Calibri"/>
                          <a:cs typeface="Calibri"/>
                          <a:sym typeface="Calibri"/>
                        </a:rPr>
                        <a:t>Collaborated songs</a:t>
                      </a:r>
                      <a:endParaRPr sz="1300">
                        <a:latin typeface="Calibri"/>
                        <a:ea typeface="Calibri"/>
                        <a:cs typeface="Calibri"/>
                        <a:sym typeface="Calibri"/>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300">
                          <a:latin typeface="Calibri"/>
                          <a:ea typeface="Calibri"/>
                          <a:cs typeface="Calibri"/>
                          <a:sym typeface="Calibri"/>
                        </a:rPr>
                        <a:t>Number of songs an artist collaborated on.</a:t>
                      </a:r>
                      <a:endParaRPr sz="1300">
                        <a:latin typeface="Calibri"/>
                        <a:ea typeface="Calibri"/>
                        <a:cs typeface="Calibri"/>
                        <a:sym typeface="Calibri"/>
                      </a:endParaRPr>
                    </a:p>
                  </a:txBody>
                  <a:tcPr marT="9525" marB="91425" marR="9525" marL="9525" anchor="b">
                    <a:lnT cap="flat" cmpd="sng" w="4775">
                      <a:solidFill>
                        <a:srgbClr val="000000"/>
                      </a:solidFill>
                      <a:prstDash val="solid"/>
                      <a:round/>
                      <a:headEnd len="sm" w="sm" type="none"/>
                      <a:tailEnd len="sm" w="sm" type="none"/>
                    </a:lnT>
                  </a:tcPr>
                </a:tc>
              </a:tr>
              <a:tr h="345625">
                <a:tc>
                  <a:txBody>
                    <a:bodyPr/>
                    <a:lstStyle/>
                    <a:p>
                      <a:pPr indent="0" lvl="0" marL="0" rtl="0" algn="l">
                        <a:spcBef>
                          <a:spcPts val="0"/>
                        </a:spcBef>
                        <a:spcAft>
                          <a:spcPts val="0"/>
                        </a:spcAft>
                        <a:buNone/>
                      </a:pPr>
                      <a:r>
                        <a:rPr lang="en" sz="1300">
                          <a:latin typeface="Calibri"/>
                          <a:ea typeface="Calibri"/>
                          <a:cs typeface="Calibri"/>
                          <a:sym typeface="Calibri"/>
                        </a:rPr>
                        <a:t>Genres</a:t>
                      </a:r>
                      <a:endParaRPr sz="13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 sz="1300">
                          <a:latin typeface="Calibri"/>
                          <a:ea typeface="Calibri"/>
                          <a:cs typeface="Calibri"/>
                          <a:sym typeface="Calibri"/>
                        </a:rPr>
                        <a:t>Genres associated with the artist.</a:t>
                      </a:r>
                      <a:endParaRPr sz="1300">
                        <a:latin typeface="Calibri"/>
                        <a:ea typeface="Calibri"/>
                        <a:cs typeface="Calibri"/>
                        <a:sym typeface="Calibri"/>
                      </a:endParaRPr>
                    </a:p>
                  </a:txBody>
                  <a:tcPr marT="9525" marB="91425" marR="9525" marL="9525" anchor="b"/>
                </a:tc>
              </a:tr>
              <a:tr h="345625">
                <a:tc>
                  <a:txBody>
                    <a:bodyPr/>
                    <a:lstStyle/>
                    <a:p>
                      <a:pPr indent="0" lvl="0" marL="0" rtl="0" algn="l">
                        <a:spcBef>
                          <a:spcPts val="0"/>
                        </a:spcBef>
                        <a:spcAft>
                          <a:spcPts val="0"/>
                        </a:spcAft>
                        <a:buNone/>
                      </a:pPr>
                      <a:r>
                        <a:rPr lang="en" sz="1300">
                          <a:latin typeface="Calibri"/>
                          <a:ea typeface="Calibri"/>
                          <a:cs typeface="Calibri"/>
                          <a:sym typeface="Calibri"/>
                        </a:rPr>
                        <a:t>Collab Individuals</a:t>
                      </a:r>
                      <a:endParaRPr sz="13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 sz="1300">
                          <a:latin typeface="Calibri"/>
                          <a:ea typeface="Calibri"/>
                          <a:cs typeface="Calibri"/>
                          <a:sym typeface="Calibri"/>
                        </a:rPr>
                        <a:t>Number of other artists the artist collaborated with.</a:t>
                      </a:r>
                      <a:endParaRPr sz="1300">
                        <a:latin typeface="Calibri"/>
                        <a:ea typeface="Calibri"/>
                        <a:cs typeface="Calibri"/>
                        <a:sym typeface="Calibri"/>
                      </a:endParaRPr>
                    </a:p>
                  </a:txBody>
                  <a:tcPr marT="9525" marB="91425" marR="9525" marL="9525" anchor="b"/>
                </a:tc>
              </a:tr>
              <a:tr h="345625">
                <a:tc>
                  <a:txBody>
                    <a:bodyPr/>
                    <a:lstStyle/>
                    <a:p>
                      <a:pPr indent="0" lvl="0" marL="0" rtl="0" algn="l">
                        <a:spcBef>
                          <a:spcPts val="0"/>
                        </a:spcBef>
                        <a:spcAft>
                          <a:spcPts val="0"/>
                        </a:spcAft>
                        <a:buNone/>
                      </a:pPr>
                      <a:r>
                        <a:rPr lang="en" sz="1300">
                          <a:latin typeface="Calibri"/>
                          <a:ea typeface="Calibri"/>
                          <a:cs typeface="Calibri"/>
                          <a:sym typeface="Calibri"/>
                        </a:rPr>
                        <a:t>Country</a:t>
                      </a:r>
                      <a:endParaRPr sz="13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 sz="1300">
                          <a:latin typeface="Calibri"/>
                          <a:ea typeface="Calibri"/>
                          <a:cs typeface="Calibri"/>
                          <a:sym typeface="Calibri"/>
                        </a:rPr>
                        <a:t>Country of the artist.</a:t>
                      </a:r>
                      <a:endParaRPr sz="1300">
                        <a:latin typeface="Calibri"/>
                        <a:ea typeface="Calibri"/>
                        <a:cs typeface="Calibri"/>
                        <a:sym typeface="Calibri"/>
                      </a:endParaRPr>
                    </a:p>
                  </a:txBody>
                  <a:tcPr marT="9525" marB="91425" marR="9525" marL="9525" anchor="b"/>
                </a:tc>
              </a:tr>
            </a:tbl>
          </a:graphicData>
        </a:graphic>
      </p:graphicFrame>
      <p:sp>
        <p:nvSpPr>
          <p:cNvPr id="362" name="Google Shape;362;p38"/>
          <p:cNvSpPr txBox="1"/>
          <p:nvPr/>
        </p:nvSpPr>
        <p:spPr>
          <a:xfrm>
            <a:off x="799250" y="606075"/>
            <a:ext cx="7065000" cy="94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300">
                <a:solidFill>
                  <a:srgbClr val="212121"/>
                </a:solidFill>
                <a:latin typeface="Roboto"/>
                <a:ea typeface="Roboto"/>
                <a:cs typeface="Roboto"/>
                <a:sym typeface="Roboto"/>
              </a:rPr>
              <a:t>Source : Kaggle</a:t>
            </a:r>
            <a:endParaRPr b="1" sz="1300">
              <a:solidFill>
                <a:srgbClr val="212121"/>
              </a:solidFill>
              <a:latin typeface="Roboto"/>
              <a:ea typeface="Roboto"/>
              <a:cs typeface="Roboto"/>
              <a:sym typeface="Roboto"/>
            </a:endParaRPr>
          </a:p>
          <a:p>
            <a:pPr indent="0" lvl="0" marL="0" rtl="0" algn="l">
              <a:lnSpc>
                <a:spcPct val="100000"/>
              </a:lnSpc>
              <a:spcBef>
                <a:spcPts val="400"/>
              </a:spcBef>
              <a:spcAft>
                <a:spcPts val="0"/>
              </a:spcAft>
              <a:buNone/>
            </a:pPr>
            <a:r>
              <a:rPr b="1" lang="en" sz="1100">
                <a:solidFill>
                  <a:srgbClr val="212121"/>
                </a:solidFill>
                <a:latin typeface="Roboto"/>
                <a:ea typeface="Roboto"/>
                <a:cs typeface="Roboto"/>
                <a:sym typeface="Roboto"/>
              </a:rPr>
              <a:t>- </a:t>
            </a:r>
            <a:r>
              <a:rPr b="1" lang="en" sz="1100">
                <a:solidFill>
                  <a:srgbClr val="212121"/>
                </a:solidFill>
                <a:uFill>
                  <a:noFill/>
                </a:uFill>
                <a:latin typeface="Roboto"/>
                <a:ea typeface="Roboto"/>
                <a:cs typeface="Roboto"/>
                <a:sym typeface="Roboto"/>
                <a:hlinkClick r:id="rId3">
                  <a:extLst>
                    <a:ext uri="{A12FA001-AC4F-418D-AE19-62706E023703}">
                      <ahyp:hlinkClr val="tx"/>
                    </a:ext>
                  </a:extLst>
                </a:hlinkClick>
              </a:rPr>
              <a:t>https://www.kaggle.com/datasets/salvatorerastelli/spotify-and-youtube</a:t>
            </a:r>
            <a:r>
              <a:rPr b="1" lang="en" sz="1100">
                <a:solidFill>
                  <a:srgbClr val="212121"/>
                </a:solidFill>
                <a:latin typeface="Roboto"/>
                <a:ea typeface="Roboto"/>
                <a:cs typeface="Roboto"/>
                <a:sym typeface="Roboto"/>
              </a:rPr>
              <a:t> - 2022 - 2023</a:t>
            </a:r>
            <a:endParaRPr b="1" sz="1100">
              <a:solidFill>
                <a:srgbClr val="212121"/>
              </a:solidFill>
              <a:latin typeface="Roboto"/>
              <a:ea typeface="Roboto"/>
              <a:cs typeface="Roboto"/>
              <a:sym typeface="Roboto"/>
            </a:endParaRPr>
          </a:p>
          <a:p>
            <a:pPr indent="0" lvl="0" marL="0" rtl="0" algn="l">
              <a:lnSpc>
                <a:spcPct val="100000"/>
              </a:lnSpc>
              <a:spcBef>
                <a:spcPts val="0"/>
              </a:spcBef>
              <a:spcAft>
                <a:spcPts val="0"/>
              </a:spcAft>
              <a:buNone/>
            </a:pPr>
            <a:r>
              <a:rPr b="1" lang="en" sz="1100">
                <a:solidFill>
                  <a:srgbClr val="212121"/>
                </a:solidFill>
                <a:latin typeface="Roboto"/>
                <a:ea typeface="Roboto"/>
                <a:cs typeface="Roboto"/>
                <a:sym typeface="Roboto"/>
              </a:rPr>
              <a:t>- </a:t>
            </a:r>
            <a:r>
              <a:rPr b="1" lang="en" sz="1100" u="sng">
                <a:solidFill>
                  <a:schemeClr val="hlink"/>
                </a:solidFill>
                <a:latin typeface="Roboto"/>
                <a:ea typeface="Roboto"/>
                <a:cs typeface="Roboto"/>
                <a:sym typeface="Roboto"/>
                <a:hlinkClick r:id="rId4"/>
              </a:rPr>
              <a:t>https://www.kaggle.com/datasets/terencicp/musical-collaborations-between-top-artists-in-2022</a:t>
            </a:r>
            <a:r>
              <a:rPr b="1" lang="en" sz="1100">
                <a:solidFill>
                  <a:srgbClr val="212121"/>
                </a:solidFill>
                <a:latin typeface="Roboto"/>
                <a:ea typeface="Roboto"/>
                <a:cs typeface="Roboto"/>
                <a:sym typeface="Roboto"/>
              </a:rPr>
              <a:t> - 2023</a:t>
            </a:r>
            <a:endParaRPr b="1" sz="1100">
              <a:solidFill>
                <a:srgbClr val="212121"/>
              </a:solidFill>
              <a:latin typeface="Roboto"/>
              <a:ea typeface="Roboto"/>
              <a:cs typeface="Roboto"/>
              <a:sym typeface="Roboto"/>
            </a:endParaRPr>
          </a:p>
          <a:p>
            <a:pPr indent="0" lvl="0" marL="0" rtl="0" algn="l">
              <a:lnSpc>
                <a:spcPct val="100000"/>
              </a:lnSpc>
              <a:spcBef>
                <a:spcPts val="0"/>
              </a:spcBef>
              <a:spcAft>
                <a:spcPts val="0"/>
              </a:spcAft>
              <a:buNone/>
            </a:pPr>
            <a:r>
              <a:t/>
            </a:r>
            <a:endParaRPr b="1" sz="1100">
              <a:solidFill>
                <a:srgbClr val="212121"/>
              </a:solidFill>
              <a:latin typeface="Roboto"/>
              <a:ea typeface="Roboto"/>
              <a:cs typeface="Roboto"/>
              <a:sym typeface="Roboto"/>
            </a:endParaRPr>
          </a:p>
        </p:txBody>
      </p:sp>
      <p:sp>
        <p:nvSpPr>
          <p:cNvPr id="363" name="Google Shape;363;p38"/>
          <p:cNvSpPr txBox="1"/>
          <p:nvPr/>
        </p:nvSpPr>
        <p:spPr>
          <a:xfrm>
            <a:off x="1036150" y="1572875"/>
            <a:ext cx="35358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Hanken Grotesk"/>
                <a:ea typeface="Hanken Grotesk"/>
                <a:cs typeface="Hanken Grotesk"/>
                <a:sym typeface="Hanken Grotesk"/>
              </a:rPr>
              <a:t>Artist Table:</a:t>
            </a:r>
            <a:endParaRPr b="1" sz="1700">
              <a:solidFill>
                <a:schemeClr val="dk1"/>
              </a:solidFill>
              <a:latin typeface="Hanken Grotesk"/>
              <a:ea typeface="Hanken Grotesk"/>
              <a:cs typeface="Hanken Grotesk"/>
              <a:sym typeface="Hanken Grotes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